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8"/>
  </p:handoutMasterIdLst>
  <p:sldIdLst>
    <p:sldId id="256" r:id="rId2"/>
    <p:sldId id="260" r:id="rId3"/>
    <p:sldId id="261" r:id="rId4"/>
    <p:sldId id="258" r:id="rId5"/>
    <p:sldId id="259" r:id="rId6"/>
    <p:sldId id="262" r:id="rId7"/>
  </p:sldIdLst>
  <p:sldSz cx="9144000" cy="6858000" type="screen4x3"/>
  <p:notesSz cx="9929813" cy="679926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72" autoAdjust="0"/>
  </p:normalViewPr>
  <p:slideViewPr>
    <p:cSldViewPr>
      <p:cViewPr varScale="1">
        <p:scale>
          <a:sx n="102" d="100"/>
          <a:sy n="102" d="100"/>
        </p:scale>
        <p:origin x="-23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54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919" cy="339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624596" y="0"/>
            <a:ext cx="4302919" cy="339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B1FDAD-34D1-447E-8258-77D6254018A3}" type="datetimeFigureOut">
              <a:rPr lang="zh-TW" altLang="en-US" smtClean="0"/>
              <a:t>2018/10/5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6458120"/>
            <a:ext cx="4302919" cy="339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624596" y="6458120"/>
            <a:ext cx="4302919" cy="339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1F3588-5AFE-4D9D-9BDE-A4C702D9E3B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323354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2018/10/5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2018/10/5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2018/10/5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2018/10/5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2018/10/5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2018/10/5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2018/10/5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2018/10/5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2018/10/5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2018/10/5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2018/10/5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3EBE9CC-0335-4256-A2D6-6352FB1F3C9C}" type="datetimeFigureOut">
              <a:rPr lang="zh-TW" altLang="en-US" smtClean="0"/>
              <a:t>2018/10/5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sz="4400" b="0" dirty="0" smtClean="0">
                <a:latin typeface="華康彩帶體(P)" panose="040B0700000000000000" pitchFamily="82" charset="-120"/>
                <a:ea typeface="華康彩帶體(P)" panose="040B0700000000000000" pitchFamily="82" charset="-120"/>
              </a:rPr>
              <a:t>實習新制相關說明</a:t>
            </a:r>
            <a:endParaRPr lang="zh-TW" altLang="en-US" sz="4400" b="0" dirty="0">
              <a:latin typeface="華康彩帶體(P)" panose="040B0700000000000000" pitchFamily="82" charset="-120"/>
              <a:ea typeface="華康彩帶體(P)" panose="040B0700000000000000" pitchFamily="82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1232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827584" y="2636912"/>
            <a:ext cx="7408333" cy="3744416"/>
          </a:xfrm>
        </p:spPr>
        <p:txBody>
          <a:bodyPr/>
          <a:lstStyle/>
          <a:p>
            <a:r>
              <a:rPr lang="zh-TW" altLang="en-US" sz="2800" b="0" dirty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由實習指導教師、實習輔導教師及第</a:t>
            </a:r>
            <a:r>
              <a:rPr lang="zh-TW" altLang="en-US" sz="2800" b="0" u="sng" dirty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三方教師</a:t>
            </a:r>
            <a:r>
              <a:rPr lang="zh-TW" altLang="en-US" sz="2800" b="0" dirty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共同評定。</a:t>
            </a:r>
            <a:endParaRPr lang="en-US" altLang="zh-TW" sz="2800" b="0" dirty="0">
              <a:solidFill>
                <a:schemeClr val="tx1"/>
              </a:solidFill>
              <a:latin typeface="華康彩帶體(P)" panose="040B0700000000000000" pitchFamily="82" charset="-120"/>
              <a:ea typeface="華康彩帶體(P)" panose="040B0700000000000000" pitchFamily="82" charset="-120"/>
            </a:endParaRPr>
          </a:p>
          <a:p>
            <a:r>
              <a:rPr lang="zh-TW" altLang="en-US" sz="2800" b="0" dirty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第三方教師</a:t>
            </a:r>
            <a:r>
              <a:rPr lang="en-US" altLang="zh-TW" sz="2800" b="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:</a:t>
            </a:r>
          </a:p>
          <a:p>
            <a:r>
              <a:rPr lang="zh-TW" altLang="en-US" sz="2800" b="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具</a:t>
            </a:r>
            <a:r>
              <a:rPr lang="zh-TW" altLang="en-US" sz="2800" b="0" u="sng" dirty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三年以上教學經驗</a:t>
            </a:r>
            <a:r>
              <a:rPr lang="zh-TW" altLang="en-US" sz="2800" b="0" dirty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之</a:t>
            </a:r>
            <a:r>
              <a:rPr lang="zh-TW" altLang="en-US" sz="2800" b="0" u="sng" dirty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編制內專任教師</a:t>
            </a:r>
            <a:r>
              <a:rPr lang="zh-TW" altLang="en-US" sz="2800" b="0" dirty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或</a:t>
            </a:r>
            <a:r>
              <a:rPr lang="zh-TW" altLang="en-US" sz="2800" b="0" u="sng" dirty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退休教師</a:t>
            </a:r>
            <a:r>
              <a:rPr lang="zh-TW" altLang="en-US" sz="2800" b="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。</a:t>
            </a:r>
            <a:r>
              <a:rPr lang="en-US" altLang="zh-TW" sz="2800" b="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(</a:t>
            </a:r>
            <a:r>
              <a:rPr lang="zh-TW" altLang="en-US" sz="2800" b="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幼兒園類科</a:t>
            </a:r>
            <a:r>
              <a:rPr lang="en-US" altLang="zh-TW" sz="2800" b="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)</a:t>
            </a:r>
          </a:p>
          <a:p>
            <a:r>
              <a:rPr lang="zh-TW" altLang="en-US" sz="2800" dirty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不能同時為該</a:t>
            </a:r>
            <a:r>
              <a:rPr lang="zh-TW" altLang="en-US" sz="280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學生</a:t>
            </a:r>
            <a:r>
              <a:rPr lang="en-US" altLang="zh-TW" sz="280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(</a:t>
            </a:r>
            <a:r>
              <a:rPr lang="zh-TW" altLang="en-US" sz="280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受評者</a:t>
            </a:r>
            <a:r>
              <a:rPr lang="en-US" altLang="zh-TW" sz="280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)</a:t>
            </a:r>
            <a:r>
              <a:rPr lang="zh-TW" altLang="en-US" sz="280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的</a:t>
            </a:r>
            <a:r>
              <a:rPr lang="zh-TW" altLang="en-US" sz="2800" dirty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輔導教師之一。</a:t>
            </a:r>
            <a:endParaRPr lang="en-US" altLang="zh-TW" sz="2800" dirty="0">
              <a:solidFill>
                <a:schemeClr val="tx1"/>
              </a:solidFill>
              <a:latin typeface="華康彩帶體(P)" panose="040B0700000000000000" pitchFamily="82" charset="-120"/>
              <a:ea typeface="華康彩帶體(P)" panose="040B0700000000000000" pitchFamily="82" charset="-120"/>
            </a:endParaRPr>
          </a:p>
          <a:p>
            <a:endParaRPr lang="en-US" altLang="zh-TW" sz="2800" b="0" dirty="0">
              <a:solidFill>
                <a:schemeClr val="tx1"/>
              </a:solidFill>
              <a:latin typeface="華康彩帶體(P)" panose="040B0700000000000000" pitchFamily="82" charset="-120"/>
              <a:ea typeface="華康彩帶體(P)" panose="040B0700000000000000" pitchFamily="82" charset="-120"/>
            </a:endParaRPr>
          </a:p>
          <a:p>
            <a:endParaRPr lang="zh-TW" altLang="en-US" sz="2800" b="0" dirty="0">
              <a:solidFill>
                <a:schemeClr val="tx1"/>
              </a:solidFill>
              <a:latin typeface="華康彩帶體(P)" panose="040B0700000000000000" pitchFamily="82" charset="-120"/>
              <a:ea typeface="華康彩帶體(P)" panose="040B0700000000000000" pitchFamily="82" charset="-120"/>
            </a:endParaRPr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TW" altLang="en-US" sz="4400" b="0" dirty="0">
                <a:latin typeface="華康彩帶體(P)" panose="040B0700000000000000" pitchFamily="82" charset="-120"/>
                <a:ea typeface="華康彩帶體(P)" panose="040B0700000000000000" pitchFamily="82" charset="-120"/>
              </a:rPr>
              <a:t>一、教學演示</a:t>
            </a:r>
          </a:p>
        </p:txBody>
      </p:sp>
    </p:spTree>
    <p:extLst>
      <p:ext uri="{BB962C8B-B14F-4D97-AF65-F5344CB8AC3E}">
        <p14:creationId xmlns:p14="http://schemas.microsoft.com/office/powerpoint/2010/main" val="2816327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z="2800" dirty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請實習機構</a:t>
            </a:r>
            <a:r>
              <a:rPr lang="zh-TW" altLang="en-US" sz="280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推薦適合人選。</a:t>
            </a:r>
            <a:endParaRPr lang="en-US" altLang="zh-TW" sz="2800" dirty="0">
              <a:solidFill>
                <a:schemeClr val="tx1"/>
              </a:solidFill>
              <a:latin typeface="華康彩帶體(P)" panose="040B0700000000000000" pitchFamily="82" charset="-120"/>
              <a:ea typeface="華康彩帶體(P)" panose="040B0700000000000000" pitchFamily="82" charset="-120"/>
            </a:endParaRPr>
          </a:p>
          <a:p>
            <a:r>
              <a:rPr lang="zh-TW" altLang="en-US" sz="2800" dirty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建議由同校</a:t>
            </a:r>
            <a:r>
              <a:rPr lang="en-US" altLang="zh-TW" sz="2800" dirty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/</a:t>
            </a:r>
            <a:r>
              <a:rPr lang="zh-TW" altLang="en-US" sz="2800" dirty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園的教師擔任。</a:t>
            </a:r>
            <a:endParaRPr lang="en-US" altLang="zh-TW" sz="2800" dirty="0">
              <a:solidFill>
                <a:schemeClr val="tx1"/>
              </a:solidFill>
              <a:latin typeface="華康彩帶體(P)" panose="040B0700000000000000" pitchFamily="82" charset="-120"/>
              <a:ea typeface="華康彩帶體(P)" panose="040B0700000000000000" pitchFamily="82" charset="-120"/>
            </a:endParaRPr>
          </a:p>
          <a:p>
            <a:endParaRPr lang="zh-TW" altLang="en-US" sz="2800" dirty="0">
              <a:latin typeface="華康彩帶體(P)" panose="040B0700000000000000" pitchFamily="82" charset="-120"/>
              <a:ea typeface="華康彩帶體(P)" panose="040B0700000000000000" pitchFamily="82" charset="-120"/>
            </a:endParaRPr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TW" altLang="en-US" sz="4400" dirty="0">
                <a:latin typeface="華康彩帶體(P)" panose="040B0700000000000000" pitchFamily="82" charset="-120"/>
                <a:ea typeface="華康彩帶體(P)" panose="040B0700000000000000" pitchFamily="82" charset="-120"/>
              </a:rPr>
              <a:t>二、第三方</a:t>
            </a:r>
            <a:r>
              <a:rPr lang="zh-TW" altLang="en-US" sz="4400" dirty="0" smtClean="0">
                <a:latin typeface="華康彩帶體(P)" panose="040B0700000000000000" pitchFamily="82" charset="-120"/>
                <a:ea typeface="華康彩帶體(P)" panose="040B0700000000000000" pitchFamily="82" charset="-120"/>
              </a:rPr>
              <a:t>教師從哪來</a:t>
            </a:r>
            <a:endParaRPr lang="zh-TW" altLang="en-US" sz="4400" dirty="0">
              <a:latin typeface="華康彩帶體(P)" panose="040B0700000000000000" pitchFamily="82" charset="-120"/>
              <a:ea typeface="華康彩帶體(P)" panose="040B0700000000000000" pitchFamily="8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46280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TW" sz="2800" b="0" dirty="0" smtClean="0">
                <a:solidFill>
                  <a:schemeClr val="tx1"/>
                </a:solidFill>
                <a:effectLst/>
                <a:latin typeface="華康彩帶體(P)" panose="040B0700000000000000" pitchFamily="82" charset="-120"/>
                <a:ea typeface="華康彩帶體(P)" panose="040B0700000000000000" pitchFamily="82" charset="-120"/>
              </a:rPr>
              <a:t>(</a:t>
            </a:r>
            <a:r>
              <a:rPr lang="zh-TW" altLang="en-US" sz="2800" b="0" dirty="0" smtClean="0">
                <a:solidFill>
                  <a:schemeClr val="tx1"/>
                </a:solidFill>
                <a:effectLst/>
                <a:latin typeface="華康彩帶體(P)" panose="040B0700000000000000" pitchFamily="82" charset="-120"/>
                <a:ea typeface="華康彩帶體(P)" panose="040B0700000000000000" pitchFamily="82" charset="-120"/>
              </a:rPr>
              <a:t>一</a:t>
            </a:r>
            <a:r>
              <a:rPr lang="en-US" altLang="zh-TW" sz="2800" b="0" dirty="0" smtClean="0">
                <a:solidFill>
                  <a:schemeClr val="tx1"/>
                </a:solidFill>
                <a:effectLst/>
                <a:latin typeface="華康彩帶體(P)" panose="040B0700000000000000" pitchFamily="82" charset="-120"/>
                <a:ea typeface="華康彩帶體(P)" panose="040B0700000000000000" pitchFamily="82" charset="-120"/>
              </a:rPr>
              <a:t>)</a:t>
            </a:r>
            <a:r>
              <a:rPr lang="zh-TW" altLang="en-US" sz="2800" b="0" dirty="0" smtClean="0">
                <a:solidFill>
                  <a:schemeClr val="tx1"/>
                </a:solidFill>
                <a:effectLst/>
                <a:latin typeface="華康彩帶體(P)" panose="040B0700000000000000" pitchFamily="82" charset="-120"/>
                <a:ea typeface="華康彩帶體(P)" panose="040B0700000000000000" pitchFamily="82" charset="-120"/>
              </a:rPr>
              <a:t>第三方教師</a:t>
            </a:r>
            <a:r>
              <a:rPr lang="en-US" altLang="zh-TW" sz="2800" b="0" dirty="0" smtClean="0">
                <a:solidFill>
                  <a:schemeClr val="tx1"/>
                </a:solidFill>
                <a:effectLst/>
                <a:latin typeface="華康彩帶體(P)" panose="040B0700000000000000" pitchFamily="82" charset="-120"/>
                <a:ea typeface="華康彩帶體(P)" panose="040B0700000000000000" pitchFamily="82" charset="-120"/>
              </a:rPr>
              <a:t>:</a:t>
            </a:r>
          </a:p>
          <a:p>
            <a:r>
              <a:rPr lang="zh-TW" altLang="en-US" sz="2800" b="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可領取</a:t>
            </a:r>
            <a:r>
              <a:rPr lang="en-US" altLang="zh-TW" sz="2800" b="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2000</a:t>
            </a:r>
            <a:r>
              <a:rPr lang="zh-TW" altLang="en-US" sz="2800" b="0" dirty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元</a:t>
            </a:r>
            <a:r>
              <a:rPr lang="zh-TW" altLang="en-US" sz="2800" b="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指導費。</a:t>
            </a:r>
            <a:endParaRPr lang="en-US" altLang="zh-TW" sz="2800" b="0" dirty="0" smtClean="0">
              <a:solidFill>
                <a:schemeClr val="tx1"/>
              </a:solidFill>
              <a:latin typeface="華康彩帶體(P)" panose="040B0700000000000000" pitchFamily="82" charset="-120"/>
              <a:ea typeface="華康彩帶體(P)" panose="040B0700000000000000" pitchFamily="82" charset="-120"/>
            </a:endParaRPr>
          </a:p>
          <a:p>
            <a:pPr marL="0" indent="0">
              <a:buNone/>
            </a:pPr>
            <a:endParaRPr lang="en-US" altLang="zh-TW" sz="2800" b="0" dirty="0" smtClean="0">
              <a:solidFill>
                <a:schemeClr val="tx1"/>
              </a:solidFill>
              <a:effectLst/>
              <a:latin typeface="華康彩帶體(P)" panose="040B0700000000000000" pitchFamily="82" charset="-120"/>
              <a:ea typeface="華康彩帶體(P)" panose="040B0700000000000000" pitchFamily="82" charset="-120"/>
            </a:endParaRPr>
          </a:p>
          <a:p>
            <a:pPr marL="0" indent="0">
              <a:buNone/>
            </a:pPr>
            <a:endParaRPr lang="en-US" altLang="zh-TW" sz="2800" b="0" dirty="0" smtClean="0">
              <a:solidFill>
                <a:schemeClr val="tx1"/>
              </a:solidFill>
              <a:effectLst/>
              <a:latin typeface="華康彩帶體(P)" panose="040B0700000000000000" pitchFamily="82" charset="-120"/>
              <a:ea typeface="華康彩帶體(P)" panose="040B0700000000000000" pitchFamily="82" charset="-120"/>
            </a:endParaRPr>
          </a:p>
          <a:p>
            <a:endParaRPr lang="en-US" altLang="zh-TW" sz="2800" b="0" dirty="0" smtClean="0">
              <a:solidFill>
                <a:schemeClr val="tx1"/>
              </a:solidFill>
              <a:effectLst/>
              <a:latin typeface="華康彩帶體(P)" panose="040B0700000000000000" pitchFamily="82" charset="-120"/>
              <a:ea typeface="華康彩帶體(P)" panose="040B0700000000000000" pitchFamily="82" charset="-120"/>
            </a:endParaRPr>
          </a:p>
          <a:p>
            <a:endParaRPr lang="en-US" altLang="zh-TW" sz="2800" b="0" dirty="0">
              <a:solidFill>
                <a:schemeClr val="tx1"/>
              </a:solidFill>
              <a:latin typeface="華康彩帶體(P)" panose="040B0700000000000000" pitchFamily="82" charset="-120"/>
              <a:ea typeface="華康彩帶體(P)" panose="040B0700000000000000" pitchFamily="82" charset="-120"/>
            </a:endParaRPr>
          </a:p>
          <a:p>
            <a:pPr marL="0" indent="0">
              <a:buNone/>
            </a:pPr>
            <a:endParaRPr lang="zh-TW" altLang="en-US" sz="2800" b="0" dirty="0">
              <a:solidFill>
                <a:schemeClr val="tx1"/>
              </a:solidFill>
              <a:latin typeface="華康彩帶體(P)" panose="040B0700000000000000" pitchFamily="82" charset="-120"/>
              <a:ea typeface="華康彩帶體(P)" panose="040B0700000000000000" pitchFamily="82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TW" altLang="en-US" sz="4400" b="0" dirty="0" smtClean="0">
                <a:latin typeface="華康彩帶體(P)" panose="040B0700000000000000" pitchFamily="82" charset="-120"/>
                <a:ea typeface="華康彩帶體(P)" panose="040B0700000000000000" pitchFamily="82" charset="-120"/>
              </a:rPr>
              <a:t>三、新制福利</a:t>
            </a:r>
            <a:endParaRPr lang="zh-TW" altLang="en-US" sz="4400" b="0" dirty="0">
              <a:latin typeface="華康彩帶體(P)" panose="040B0700000000000000" pitchFamily="82" charset="-120"/>
              <a:ea typeface="華康彩帶體(P)" panose="040B0700000000000000" pitchFamily="8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9218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TW" sz="2800" b="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(</a:t>
            </a:r>
            <a:r>
              <a:rPr lang="zh-TW" altLang="en-US" sz="2800" b="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二</a:t>
            </a:r>
            <a:r>
              <a:rPr lang="en-US" altLang="zh-TW" sz="2800" b="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)</a:t>
            </a:r>
            <a:r>
              <a:rPr lang="zh-TW" altLang="en-US" sz="2800" b="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實習輔導教師</a:t>
            </a:r>
            <a:endParaRPr lang="en-US" altLang="zh-TW" sz="2800" b="0" dirty="0" smtClean="0">
              <a:solidFill>
                <a:schemeClr val="tx1"/>
              </a:solidFill>
              <a:latin typeface="華康彩帶體(P)" panose="040B0700000000000000" pitchFamily="82" charset="-120"/>
              <a:ea typeface="華康彩帶體(P)" panose="040B0700000000000000" pitchFamily="82" charset="-120"/>
            </a:endParaRPr>
          </a:p>
          <a:p>
            <a:r>
              <a:rPr lang="zh-TW" altLang="en-US" sz="2800" b="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分可分為教學、行政、導師</a:t>
            </a:r>
            <a:r>
              <a:rPr lang="en-US" altLang="zh-TW" sz="2800" b="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3</a:t>
            </a:r>
            <a:r>
              <a:rPr lang="zh-TW" altLang="en-US" sz="2800" b="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類。</a:t>
            </a:r>
            <a:endParaRPr lang="en-US" altLang="zh-TW" sz="2800" b="0" dirty="0" smtClean="0">
              <a:solidFill>
                <a:schemeClr val="tx1"/>
              </a:solidFill>
              <a:latin typeface="華康彩帶體(P)" panose="040B0700000000000000" pitchFamily="82" charset="-120"/>
              <a:ea typeface="華康彩帶體(P)" panose="040B0700000000000000" pitchFamily="82" charset="-120"/>
            </a:endParaRPr>
          </a:p>
          <a:p>
            <a:r>
              <a:rPr lang="zh-TW" altLang="en-US" sz="2800" b="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以上輔導教師可為同一人，也可為複數人，最多</a:t>
            </a:r>
            <a:r>
              <a:rPr lang="en-US" altLang="zh-TW" sz="2800" b="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3</a:t>
            </a:r>
            <a:r>
              <a:rPr lang="zh-TW" altLang="en-US" sz="2800" b="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人，但皆須符合當輔導教師的基本規定。</a:t>
            </a:r>
            <a:endParaRPr lang="en-US" altLang="zh-TW" sz="2800" b="0" dirty="0" smtClean="0">
              <a:solidFill>
                <a:schemeClr val="tx1"/>
              </a:solidFill>
              <a:latin typeface="華康彩帶體(P)" panose="040B0700000000000000" pitchFamily="82" charset="-120"/>
              <a:ea typeface="華康彩帶體(P)" panose="040B0700000000000000" pitchFamily="82" charset="-120"/>
            </a:endParaRPr>
          </a:p>
          <a:p>
            <a:r>
              <a:rPr lang="zh-TW" altLang="en-US" sz="2800" b="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每一</a:t>
            </a:r>
            <a:r>
              <a:rPr lang="zh-TW" altLang="en-US" sz="2800" b="0" dirty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類可</a:t>
            </a:r>
            <a:r>
              <a:rPr lang="zh-TW" altLang="en-US" sz="2800" b="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領取輔導費</a:t>
            </a:r>
            <a:r>
              <a:rPr lang="en-US" altLang="zh-TW" sz="2800" b="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2000</a:t>
            </a:r>
            <a:r>
              <a:rPr lang="zh-TW" altLang="en-US" sz="2800" b="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元。</a:t>
            </a:r>
            <a:endParaRPr lang="en-US" altLang="zh-TW" sz="2800" b="0" dirty="0" smtClean="0">
              <a:solidFill>
                <a:schemeClr val="tx1"/>
              </a:solidFill>
              <a:latin typeface="華康彩帶體(P)" panose="040B0700000000000000" pitchFamily="82" charset="-120"/>
              <a:ea typeface="華康彩帶體(P)" panose="040B0700000000000000" pitchFamily="82" charset="-120"/>
            </a:endParaRPr>
          </a:p>
          <a:p>
            <a:endParaRPr lang="zh-TW" altLang="en-US" sz="2800" b="0" dirty="0">
              <a:solidFill>
                <a:schemeClr val="tx1"/>
              </a:solidFill>
              <a:latin typeface="華康彩帶體(P)" panose="040B0700000000000000" pitchFamily="82" charset="-120"/>
              <a:ea typeface="華康彩帶體(P)" panose="040B0700000000000000" pitchFamily="82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zh-TW" altLang="en-US" dirty="0">
                <a:latin typeface="華康彩帶體(P)" panose="040B0700000000000000" pitchFamily="82" charset="-120"/>
                <a:ea typeface="華康彩帶體(P)" panose="040B0700000000000000" pitchFamily="82" charset="-120"/>
              </a:rPr>
              <a:t>三、新制福利</a:t>
            </a:r>
            <a:endParaRPr lang="zh-TW" altLang="en-US" b="0" dirty="0">
              <a:latin typeface="華康彩帶體(P)" panose="040B0700000000000000" pitchFamily="82" charset="-120"/>
              <a:ea typeface="華康彩帶體(P)" panose="040B0700000000000000" pitchFamily="8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15374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872067" y="2675466"/>
            <a:ext cx="7408333" cy="399389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TW" sz="280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(</a:t>
            </a:r>
            <a:r>
              <a:rPr lang="zh-TW" altLang="en-US" sz="280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一</a:t>
            </a:r>
            <a:r>
              <a:rPr lang="en-US" altLang="zh-TW" sz="280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)</a:t>
            </a:r>
            <a:r>
              <a:rPr lang="zh-TW" altLang="en-US" sz="280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提供基本資料</a:t>
            </a:r>
            <a:endParaRPr lang="en-US" altLang="zh-TW" sz="2800" dirty="0" smtClean="0">
              <a:solidFill>
                <a:schemeClr val="tx1"/>
              </a:solidFill>
              <a:latin typeface="華康彩帶體(P)" panose="040B0700000000000000" pitchFamily="82" charset="-120"/>
              <a:ea typeface="華康彩帶體(P)" panose="040B0700000000000000" pitchFamily="82" charset="-120"/>
            </a:endParaRPr>
          </a:p>
          <a:p>
            <a:pPr marL="0" indent="0">
              <a:buNone/>
            </a:pPr>
            <a:r>
              <a:rPr lang="en-US" altLang="zh-TW" sz="280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1.</a:t>
            </a:r>
            <a:r>
              <a:rPr lang="zh-TW" altLang="en-US" sz="280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身分證</a:t>
            </a:r>
            <a:endParaRPr lang="en-US" altLang="zh-TW" sz="2800" dirty="0" smtClean="0">
              <a:solidFill>
                <a:schemeClr val="tx1"/>
              </a:solidFill>
              <a:latin typeface="華康彩帶體(P)" panose="040B0700000000000000" pitchFamily="82" charset="-120"/>
              <a:ea typeface="華康彩帶體(P)" panose="040B0700000000000000" pitchFamily="82" charset="-120"/>
            </a:endParaRPr>
          </a:p>
          <a:p>
            <a:pPr marL="0" indent="0">
              <a:buNone/>
            </a:pPr>
            <a:r>
              <a:rPr lang="en-US" altLang="zh-TW" sz="280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2.</a:t>
            </a:r>
            <a:r>
              <a:rPr lang="zh-TW" altLang="en-US" sz="280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戶籍地</a:t>
            </a:r>
            <a:endParaRPr lang="en-US" altLang="zh-TW" sz="2800" dirty="0" smtClean="0">
              <a:solidFill>
                <a:schemeClr val="tx1"/>
              </a:solidFill>
              <a:latin typeface="華康彩帶體(P)" panose="040B0700000000000000" pitchFamily="82" charset="-120"/>
              <a:ea typeface="華康彩帶體(P)" panose="040B0700000000000000" pitchFamily="82" charset="-120"/>
            </a:endParaRPr>
          </a:p>
          <a:p>
            <a:pPr marL="0" indent="0">
              <a:buNone/>
            </a:pPr>
            <a:r>
              <a:rPr lang="en-US" altLang="zh-TW" sz="280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3.</a:t>
            </a:r>
            <a:r>
              <a:rPr lang="zh-TW" altLang="en-US" sz="280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提供匯款帳戶</a:t>
            </a:r>
            <a:r>
              <a:rPr lang="en-US" altLang="zh-TW" sz="280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(</a:t>
            </a:r>
            <a:r>
              <a:rPr lang="zh-TW" altLang="en-US" sz="280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第一銀行佳，可接受扣款者可提供其他帳戶</a:t>
            </a:r>
            <a:r>
              <a:rPr lang="en-US" altLang="zh-TW" sz="280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)</a:t>
            </a:r>
            <a:r>
              <a:rPr lang="zh-TW" altLang="en-US" sz="280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或選擇拿取支票</a:t>
            </a:r>
            <a:r>
              <a:rPr lang="en-US" altLang="zh-TW" sz="280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(</a:t>
            </a:r>
            <a:r>
              <a:rPr lang="zh-TW" altLang="en-US" sz="280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需有同學可以協助帶回給教師</a:t>
            </a:r>
            <a:r>
              <a:rPr lang="en-US" altLang="zh-TW" sz="280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)</a:t>
            </a:r>
          </a:p>
          <a:p>
            <a:pPr marL="0" indent="0">
              <a:buNone/>
            </a:pPr>
            <a:r>
              <a:rPr lang="en-US" altLang="zh-TW" sz="280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(</a:t>
            </a:r>
            <a:r>
              <a:rPr lang="zh-TW" altLang="en-US" sz="280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二</a:t>
            </a:r>
            <a:r>
              <a:rPr lang="en-US" altLang="zh-TW" sz="280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)</a:t>
            </a:r>
            <a:r>
              <a:rPr lang="zh-TW" altLang="en-US" sz="280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協助</a:t>
            </a:r>
            <a:endParaRPr lang="en-US" altLang="zh-TW" sz="2800" dirty="0" smtClean="0">
              <a:solidFill>
                <a:schemeClr val="tx1"/>
              </a:solidFill>
              <a:latin typeface="華康彩帶體(P)" panose="040B0700000000000000" pitchFamily="82" charset="-120"/>
              <a:ea typeface="華康彩帶體(P)" panose="040B0700000000000000" pitchFamily="82" charset="-120"/>
            </a:endParaRPr>
          </a:p>
          <a:p>
            <a:pPr marL="0" indent="0">
              <a:buNone/>
            </a:pPr>
            <a:r>
              <a:rPr lang="en-US" altLang="zh-TW" sz="280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1.</a:t>
            </a:r>
            <a:r>
              <a:rPr lang="zh-TW" altLang="en-US" sz="2800" dirty="0" smtClean="0">
                <a:solidFill>
                  <a:schemeClr val="tx1"/>
                </a:solidFill>
                <a:latin typeface="華康彩帶體(P)" panose="040B0700000000000000" pitchFamily="82" charset="-120"/>
                <a:ea typeface="華康彩帶體(P)" panose="040B0700000000000000" pitchFamily="82" charset="-120"/>
              </a:rPr>
              <a:t>簽領據</a:t>
            </a:r>
            <a:endParaRPr lang="zh-TW" altLang="en-US" sz="2800" dirty="0">
              <a:solidFill>
                <a:schemeClr val="tx1"/>
              </a:solidFill>
              <a:latin typeface="華康彩帶體(P)" panose="040B0700000000000000" pitchFamily="82" charset="-120"/>
              <a:ea typeface="華康彩帶體(P)" panose="040B0700000000000000" pitchFamily="82" charset="-120"/>
            </a:endParaRPr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zh-TW" altLang="en-US" sz="4400" dirty="0" smtClean="0">
                <a:latin typeface="華康彩帶體(P)" panose="040B0700000000000000" pitchFamily="82" charset="-120"/>
                <a:ea typeface="華康彩帶體(P)" panose="040B0700000000000000" pitchFamily="82" charset="-120"/>
              </a:rPr>
              <a:t>四、教師們領錢須配合</a:t>
            </a:r>
            <a:r>
              <a:rPr lang="en-US" altLang="zh-TW" sz="4400" dirty="0" smtClean="0">
                <a:latin typeface="華康彩帶體(P)" panose="040B0700000000000000" pitchFamily="82" charset="-120"/>
                <a:ea typeface="華康彩帶體(P)" panose="040B0700000000000000" pitchFamily="82" charset="-120"/>
              </a:rPr>
              <a:t>……</a:t>
            </a:r>
            <a:endParaRPr lang="zh-TW" altLang="en-US" sz="4400" dirty="0">
              <a:latin typeface="華康彩帶體(P)" panose="040B0700000000000000" pitchFamily="82" charset="-120"/>
              <a:ea typeface="華康彩帶體(P)" panose="040B0700000000000000" pitchFamily="8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88732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流線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421</TotalTime>
  <Words>230</Words>
  <Application>Microsoft Office PowerPoint</Application>
  <PresentationFormat>如螢幕大小 (4:3)</PresentationFormat>
  <Paragraphs>27</Paragraphs>
  <Slides>6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7" baseType="lpstr">
      <vt:lpstr>波形</vt:lpstr>
      <vt:lpstr>實習新制相關說明</vt:lpstr>
      <vt:lpstr>一、教學演示</vt:lpstr>
      <vt:lpstr>二、第三方教師從哪來</vt:lpstr>
      <vt:lpstr>三、新制福利</vt:lpstr>
      <vt:lpstr>三、新制福利</vt:lpstr>
      <vt:lpstr>四、教師們領錢須配合……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實習新制</dc:title>
  <dc:creator>TSU</dc:creator>
  <cp:lastModifiedBy>TSU</cp:lastModifiedBy>
  <cp:revision>14</cp:revision>
  <cp:lastPrinted>2018-10-05T01:02:09Z</cp:lastPrinted>
  <dcterms:created xsi:type="dcterms:W3CDTF">2018-10-03T02:18:47Z</dcterms:created>
  <dcterms:modified xsi:type="dcterms:W3CDTF">2018-10-05T01:08:37Z</dcterms:modified>
</cp:coreProperties>
</file>