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8" r:id="rId8"/>
    <p:sldId id="264" r:id="rId9"/>
    <p:sldId id="265" r:id="rId10"/>
    <p:sldId id="266" r:id="rId11"/>
    <p:sldId id="261" r:id="rId12"/>
    <p:sldId id="267" r:id="rId13"/>
    <p:sldId id="269" r:id="rId14"/>
    <p:sldId id="270" r:id="rId15"/>
    <p:sldId id="262" r:id="rId16"/>
    <p:sldId id="289" r:id="rId17"/>
    <p:sldId id="263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90" r:id="rId26"/>
    <p:sldId id="280" r:id="rId27"/>
    <p:sldId id="281" r:id="rId28"/>
    <p:sldId id="282" r:id="rId29"/>
    <p:sldId id="283" r:id="rId30"/>
    <p:sldId id="284" r:id="rId31"/>
    <p:sldId id="285" r:id="rId32"/>
    <p:sldId id="291" r:id="rId33"/>
    <p:sldId id="286" r:id="rId34"/>
    <p:sldId id="287" r:id="rId35"/>
    <p:sldId id="288" r:id="rId3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60FF40E-C80F-46EE-BA4C-097C035BEDD8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94BD-BD85-4FC3-B058-67F2396A0D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F40E-C80F-46EE-BA4C-097C035BEDD8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94BD-BD85-4FC3-B058-67F2396A0D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F40E-C80F-46EE-BA4C-097C035BEDD8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94BD-BD85-4FC3-B058-67F2396A0D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F40E-C80F-46EE-BA4C-097C035BEDD8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94BD-BD85-4FC3-B058-67F2396A0D4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F40E-C80F-46EE-BA4C-097C035BEDD8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94BD-BD85-4FC3-B058-67F2396A0D4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F40E-C80F-46EE-BA4C-097C035BEDD8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94BD-BD85-4FC3-B058-67F2396A0D4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F40E-C80F-46EE-BA4C-097C035BEDD8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94BD-BD85-4FC3-B058-67F2396A0D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F40E-C80F-46EE-BA4C-097C035BEDD8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94BD-BD85-4FC3-B058-67F2396A0D4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F40E-C80F-46EE-BA4C-097C035BEDD8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94BD-BD85-4FC3-B058-67F2396A0D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F40E-C80F-46EE-BA4C-097C035BEDD8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94BD-BD85-4FC3-B058-67F2396A0D44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FF40E-C80F-46EE-BA4C-097C035BEDD8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C94BD-BD85-4FC3-B058-67F2396A0D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60FF40E-C80F-46EE-BA4C-097C035BEDD8}" type="datetimeFigureOut">
              <a:rPr lang="zh-TW" altLang="en-US" smtClean="0"/>
              <a:pPr/>
              <a:t>2017/8/28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CAC94BD-BD85-4FC3-B058-67F2396A0D4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dirty="0" smtClean="0"/>
              <a:t>距離教師檢定還</a:t>
            </a:r>
            <a:r>
              <a:rPr lang="zh-TW" altLang="en-US" sz="4800" dirty="0" smtClean="0"/>
              <a:t>剩</a:t>
            </a:r>
            <a:r>
              <a:rPr lang="en-US" altLang="zh-TW" sz="4800" dirty="0" smtClean="0"/>
              <a:t>187</a:t>
            </a:r>
            <a:r>
              <a:rPr lang="zh-TW" altLang="en-US" sz="4800" dirty="0" smtClean="0"/>
              <a:t>天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同學，你讀了嗎</a:t>
            </a:r>
            <a:r>
              <a:rPr lang="en-US" altLang="zh-TW" sz="3200" dirty="0" smtClean="0">
                <a:solidFill>
                  <a:srgbClr val="FF0000"/>
                </a:solidFill>
              </a:rPr>
              <a:t>?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81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/>
              <a:t>9</a:t>
            </a:r>
            <a:br>
              <a:rPr lang="en-US" altLang="zh-TW" sz="4800" dirty="0" smtClean="0"/>
            </a:br>
            <a:r>
              <a:rPr lang="en-US" sz="4400" dirty="0" smtClean="0"/>
              <a:t>(</a:t>
            </a:r>
            <a:r>
              <a:rPr lang="en-US" sz="4400" dirty="0" smtClean="0">
                <a:solidFill>
                  <a:srgbClr val="FF0000"/>
                </a:solidFill>
              </a:rPr>
              <a:t>C</a:t>
            </a:r>
            <a:r>
              <a:rPr lang="en-US" sz="4400" dirty="0" smtClean="0"/>
              <a:t>)9.</a:t>
            </a:r>
            <a:r>
              <a:rPr lang="zh-TW" altLang="en-US" sz="4400" dirty="0" smtClean="0"/>
              <a:t>下列四組成語，用字完全正確的是哪一個選項</a:t>
            </a:r>
            <a:r>
              <a:rPr lang="en-US" sz="4400" dirty="0" smtClean="0"/>
              <a:t>?(A)</a:t>
            </a:r>
            <a:r>
              <a:rPr lang="zh-TW" altLang="en-US" sz="4400" dirty="0" smtClean="0"/>
              <a:t>川流不息</a:t>
            </a:r>
            <a:r>
              <a:rPr lang="en-US" sz="4400" dirty="0" smtClean="0"/>
              <a:t>/</a:t>
            </a:r>
            <a:r>
              <a:rPr lang="zh-TW" altLang="en-US" sz="4400" dirty="0" smtClean="0"/>
              <a:t>病入膏</a:t>
            </a:r>
            <a:r>
              <a:rPr lang="zh-TW" altLang="en-US" sz="4400" dirty="0" smtClean="0">
                <a:solidFill>
                  <a:srgbClr val="FF0000"/>
                </a:solidFill>
              </a:rPr>
              <a:t>盲</a:t>
            </a:r>
            <a:r>
              <a:rPr lang="en-US" sz="4400" dirty="0" smtClean="0"/>
              <a:t>/</a:t>
            </a:r>
            <a:r>
              <a:rPr lang="zh-TW" altLang="en-US" sz="4400" dirty="0" smtClean="0"/>
              <a:t>通</a:t>
            </a:r>
            <a:r>
              <a:rPr lang="zh-TW" altLang="en-US" sz="4400" dirty="0" smtClean="0">
                <a:solidFill>
                  <a:srgbClr val="FF0000"/>
                </a:solidFill>
              </a:rPr>
              <a:t>霄</a:t>
            </a:r>
            <a:r>
              <a:rPr lang="zh-TW" altLang="en-US" sz="4400" dirty="0" smtClean="0"/>
              <a:t>達旦</a:t>
            </a:r>
            <a:r>
              <a:rPr lang="en-US" sz="4400" dirty="0" smtClean="0"/>
              <a:t>(B)</a:t>
            </a:r>
            <a:r>
              <a:rPr lang="zh-TW" altLang="en-US" sz="4400" dirty="0" smtClean="0">
                <a:solidFill>
                  <a:srgbClr val="FF0000"/>
                </a:solidFill>
              </a:rPr>
              <a:t>鬼</a:t>
            </a:r>
            <a:r>
              <a:rPr lang="zh-TW" altLang="en-US" sz="4400" dirty="0" smtClean="0"/>
              <a:t>計多端</a:t>
            </a:r>
            <a:r>
              <a:rPr lang="en-US" sz="4400" dirty="0" smtClean="0"/>
              <a:t>/</a:t>
            </a:r>
            <a:r>
              <a:rPr lang="zh-TW" altLang="en-US" sz="4400" dirty="0" smtClean="0"/>
              <a:t>草</a:t>
            </a:r>
            <a:r>
              <a:rPr lang="zh-TW" altLang="en-US" sz="4400" dirty="0" smtClean="0">
                <a:solidFill>
                  <a:srgbClr val="FF0000"/>
                </a:solidFill>
              </a:rPr>
              <a:t>管</a:t>
            </a:r>
            <a:r>
              <a:rPr lang="zh-TW" altLang="en-US" sz="4400" dirty="0" smtClean="0"/>
              <a:t>人命</a:t>
            </a:r>
            <a:r>
              <a:rPr lang="en-US" sz="4400" dirty="0" smtClean="0"/>
              <a:t>/</a:t>
            </a:r>
            <a:r>
              <a:rPr lang="zh-TW" altLang="en-US" sz="4400" dirty="0" smtClean="0"/>
              <a:t>風靡一時</a:t>
            </a:r>
            <a:r>
              <a:rPr lang="en-US" sz="4400" dirty="0" smtClean="0"/>
              <a:t>(C)</a:t>
            </a:r>
            <a:r>
              <a:rPr lang="zh-TW" altLang="en-US" sz="4400" dirty="0" smtClean="0"/>
              <a:t>鞠躬盡瘁</a:t>
            </a:r>
            <a:r>
              <a:rPr lang="en-US" sz="4400" dirty="0" smtClean="0"/>
              <a:t>/</a:t>
            </a:r>
            <a:r>
              <a:rPr lang="zh-TW" altLang="en-US" sz="4400" dirty="0" smtClean="0"/>
              <a:t>弄巧成拙</a:t>
            </a:r>
            <a:r>
              <a:rPr lang="en-US" sz="4400" dirty="0" smtClean="0"/>
              <a:t>/</a:t>
            </a:r>
            <a:r>
              <a:rPr lang="zh-TW" altLang="en-US" sz="4400" dirty="0" smtClean="0"/>
              <a:t>好高鶩遠</a:t>
            </a:r>
            <a:r>
              <a:rPr lang="en-US" sz="4400" dirty="0" smtClean="0"/>
              <a:t>(D)</a:t>
            </a:r>
            <a:r>
              <a:rPr lang="zh-TW" altLang="en-US" sz="4400" dirty="0" smtClean="0"/>
              <a:t>聲名狼藉</a:t>
            </a:r>
            <a:r>
              <a:rPr lang="en-US" sz="4400" dirty="0" smtClean="0"/>
              <a:t>/</a:t>
            </a:r>
            <a:r>
              <a:rPr lang="zh-TW" altLang="en-US" sz="4400" dirty="0" smtClean="0"/>
              <a:t>鬼鬼祟祟</a:t>
            </a:r>
            <a:r>
              <a:rPr lang="en-US" sz="4400" dirty="0" smtClean="0"/>
              <a:t>/</a:t>
            </a:r>
            <a:r>
              <a:rPr lang="zh-TW" altLang="en-US" sz="4400" dirty="0" smtClean="0">
                <a:solidFill>
                  <a:srgbClr val="FF0000"/>
                </a:solidFill>
              </a:rPr>
              <a:t>指</a:t>
            </a:r>
            <a:r>
              <a:rPr lang="zh-TW" altLang="en-US" sz="4400" dirty="0" smtClean="0"/>
              <a:t>高氣揚。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64807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8205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5591544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sz="4400" dirty="0" smtClean="0"/>
              <a:t>(</a:t>
            </a:r>
            <a:r>
              <a:rPr lang="en-US" sz="4400" dirty="0" smtClean="0">
                <a:solidFill>
                  <a:srgbClr val="FF0000"/>
                </a:solidFill>
              </a:rPr>
              <a:t>D</a:t>
            </a:r>
            <a:r>
              <a:rPr lang="en-US" sz="4400" dirty="0" smtClean="0"/>
              <a:t>)10.</a:t>
            </a:r>
            <a:r>
              <a:rPr lang="zh-TW" altLang="en-US" sz="4400" dirty="0" smtClean="0"/>
              <a:t>下列何者文字起源距現代年代最久</a:t>
            </a:r>
            <a:r>
              <a:rPr lang="en-US" sz="4400" dirty="0" smtClean="0"/>
              <a:t>(A) </a:t>
            </a:r>
            <a:r>
              <a:rPr lang="zh-TW" altLang="en-US" sz="4400" dirty="0" smtClean="0"/>
              <a:t>孔壁古文</a:t>
            </a:r>
            <a:r>
              <a:rPr lang="en-US" sz="4400" dirty="0" smtClean="0"/>
              <a:t>(B)</a:t>
            </a:r>
            <a:r>
              <a:rPr lang="zh-TW" altLang="en-US" sz="4400" dirty="0" smtClean="0"/>
              <a:t>籀文</a:t>
            </a:r>
            <a:r>
              <a:rPr lang="en-US" sz="4400" dirty="0" smtClean="0"/>
              <a:t> (C)</a:t>
            </a:r>
            <a:r>
              <a:rPr lang="zh-TW" altLang="en-US" sz="4400" dirty="0" smtClean="0"/>
              <a:t>隸書</a:t>
            </a:r>
            <a:r>
              <a:rPr lang="en-US" sz="4400" dirty="0" smtClean="0"/>
              <a:t> (D)</a:t>
            </a:r>
            <a:r>
              <a:rPr lang="zh-TW" altLang="en-US" sz="4400" dirty="0" smtClean="0"/>
              <a:t>金文。</a:t>
            </a:r>
            <a:br>
              <a:rPr lang="zh-TW" altLang="en-US" sz="4400" dirty="0" smtClean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6400800" cy="792088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假筋骨咒賺力慨草行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9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Autofit/>
          </a:bodyPr>
          <a:lstStyle/>
          <a:p>
            <a:r>
              <a:rPr lang="en-US" sz="3200" dirty="0" smtClean="0"/>
              <a:t>(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/>
              <a:t>)11.</a:t>
            </a:r>
            <a:r>
              <a:rPr lang="zh-TW" altLang="en-US" sz="3200" dirty="0" smtClean="0"/>
              <a:t>大華利用網路上的</a:t>
            </a:r>
            <a:r>
              <a:rPr lang="en-US" altLang="zh-TW" sz="3200" dirty="0" smtClean="0"/>
              <a:t>(A)</a:t>
            </a:r>
            <a:r>
              <a:rPr lang="zh-TW" altLang="en-US" sz="3200" dirty="0" smtClean="0"/>
              <a:t>琵琶、鐵衣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鐵片所做的戰衣</a:t>
            </a:r>
            <a:r>
              <a:rPr lang="en-US" altLang="zh-TW" sz="3200" dirty="0" smtClean="0"/>
              <a:t>,</a:t>
            </a:r>
            <a:r>
              <a:rPr lang="zh-TW" altLang="en-US" sz="3200" dirty="0" smtClean="0"/>
              <a:t>即“鐵甲”</a:t>
            </a:r>
            <a:r>
              <a:rPr lang="en-US" altLang="zh-TW" sz="3200" dirty="0" smtClean="0"/>
              <a:t>)(B)</a:t>
            </a:r>
            <a:r>
              <a:rPr lang="zh-TW" altLang="en-US" sz="3200" dirty="0" smtClean="0"/>
              <a:t>荊扉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用荊條編成的柴門。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、墟里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村落。</a:t>
            </a:r>
            <a:r>
              <a:rPr lang="en-US" altLang="zh-TW" sz="3200" dirty="0" smtClean="0"/>
              <a:t>)</a:t>
            </a:r>
            <a:r>
              <a:rPr lang="en-US" altLang="zh-TW" sz="3200" b="1" dirty="0" smtClean="0"/>
              <a:t>[</a:t>
            </a:r>
            <a:r>
              <a:rPr lang="zh-TW" altLang="en-US" sz="3200" b="1" dirty="0" smtClean="0"/>
              <a:t>屬於田園詩</a:t>
            </a:r>
            <a:r>
              <a:rPr lang="en-US" altLang="zh-TW" sz="3200" b="1" dirty="0" smtClean="0"/>
              <a:t>] </a:t>
            </a:r>
            <a:r>
              <a:rPr lang="en-US" altLang="zh-TW" sz="3200" dirty="0" smtClean="0"/>
              <a:t>(C)</a:t>
            </a:r>
            <a:r>
              <a:rPr lang="zh-TW" altLang="en-US" sz="3200" dirty="0" smtClean="0"/>
              <a:t>瓊樓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瓊樓玉宇</a:t>
            </a:r>
            <a:r>
              <a:rPr lang="en-US" altLang="zh-TW" sz="3200" dirty="0" smtClean="0"/>
              <a:t>:</a:t>
            </a:r>
            <a:r>
              <a:rPr lang="zh-TW" altLang="en-US" sz="3200" dirty="0" smtClean="0"/>
              <a:t>指月中宮殿，仙界樓臺。也形容富麗堂皇的建築物。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、綺窗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雕飾精美的窗子。</a:t>
            </a:r>
            <a:r>
              <a:rPr lang="en-US" altLang="zh-TW" sz="3200" dirty="0" smtClean="0"/>
              <a:t>)</a:t>
            </a:r>
            <a:r>
              <a:rPr lang="en-US" altLang="zh-TW" sz="3200" b="1" dirty="0" smtClean="0"/>
              <a:t>[</a:t>
            </a:r>
            <a:r>
              <a:rPr lang="zh-TW" altLang="en-US" sz="3200" b="1" dirty="0" smtClean="0"/>
              <a:t>屬於閨怨詩 </a:t>
            </a:r>
            <a:r>
              <a:rPr lang="en-US" altLang="zh-TW" sz="3200" b="1" dirty="0" smtClean="0"/>
              <a:t>] </a:t>
            </a:r>
            <a:r>
              <a:rPr lang="en-US" altLang="zh-TW" sz="3200" dirty="0" smtClean="0"/>
              <a:t>(D)</a:t>
            </a:r>
            <a:r>
              <a:rPr lang="zh-TW" altLang="en-US" sz="3200" dirty="0" smtClean="0"/>
              <a:t>黌宮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ㄏㄨㄥˊ ㄍㄨㄥ </a:t>
            </a:r>
            <a:r>
              <a:rPr lang="en-US" altLang="zh-TW" sz="3200" dirty="0" smtClean="0"/>
              <a:t>= </a:t>
            </a:r>
            <a:r>
              <a:rPr lang="zh-TW" altLang="en-US" sz="3200" dirty="0" smtClean="0"/>
              <a:t>學校</a:t>
            </a:r>
            <a:r>
              <a:rPr lang="en-US" altLang="zh-TW" sz="3200" dirty="0" smtClean="0"/>
              <a:t>)</a:t>
            </a:r>
            <a:r>
              <a:rPr lang="zh-TW" altLang="en-US" sz="3200" dirty="0" smtClean="0"/>
              <a:t>、角樓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城上小樓。供瞭望防守用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flipV="1">
            <a:off x="1331640" y="5805264"/>
            <a:ext cx="6400800" cy="390128"/>
          </a:xfrm>
        </p:spPr>
        <p:txBody>
          <a:bodyPr>
            <a:normAutofit fontScale="70000" lnSpcReduction="20000"/>
          </a:bodyPr>
          <a:lstStyle/>
          <a:p>
            <a:endParaRPr lang="zh-TW" altLang="en-US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(A)11.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大華利用網路上的「全唐詩全文檢索系統」，蒐集以「邊塞詩」為題材的</a:t>
            </a:r>
            <a:endParaRPr kumimoji="1" lang="zh-TW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      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詩歌，請問他輸入以下的哪一詞組，可以最快找到答案</a:t>
            </a: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?(A)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琵琶、鐵衣</a:t>
            </a:r>
            <a:endParaRPr kumimoji="1" lang="zh-TW" alt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      </a:t>
            </a: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(B)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荊扉、墟里</a:t>
            </a: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(C)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瓊樓、綺窗</a:t>
            </a: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(D)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黌宮、角樓。</a:t>
            </a: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63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(</a:t>
            </a:r>
            <a:r>
              <a:rPr lang="en-US" sz="4000" dirty="0" smtClean="0">
                <a:solidFill>
                  <a:srgbClr val="FF0000"/>
                </a:solidFill>
              </a:rPr>
              <a:t>C</a:t>
            </a:r>
            <a:r>
              <a:rPr lang="en-US" sz="4000" dirty="0" smtClean="0"/>
              <a:t>)12.</a:t>
            </a:r>
            <a:r>
              <a:rPr lang="zh-TW" altLang="en-US" sz="4000" dirty="0" smtClean="0"/>
              <a:t>下列文句，未使用譬喻修辭的是哪一個選項</a:t>
            </a:r>
            <a:r>
              <a:rPr lang="en-US" sz="4000" dirty="0" smtClean="0"/>
              <a:t>?(A)</a:t>
            </a:r>
            <a:r>
              <a:rPr lang="zh-TW" altLang="en-US" sz="4000" dirty="0" smtClean="0"/>
              <a:t>雨中，我是垂死的詠者</a:t>
            </a:r>
            <a:r>
              <a:rPr lang="en-US" sz="4000" dirty="0" smtClean="0"/>
              <a:t>(B)</a:t>
            </a:r>
            <a:r>
              <a:rPr lang="zh-TW" altLang="en-US" sz="4000" dirty="0" smtClean="0"/>
              <a:t>我們一個像夏天，一個像秋天</a:t>
            </a:r>
            <a:r>
              <a:rPr lang="en-US" sz="4000" dirty="0" smtClean="0"/>
              <a:t>(C)</a:t>
            </a:r>
            <a:r>
              <a:rPr lang="zh-TW" altLang="en-US" sz="4000" dirty="0" smtClean="0"/>
              <a:t>我住長江頭，君住長江尾</a:t>
            </a:r>
            <a:r>
              <a:rPr lang="en-US" sz="4000" dirty="0" smtClean="0"/>
              <a:t>(D)</a:t>
            </a:r>
            <a:r>
              <a:rPr lang="zh-TW" altLang="en-US" sz="4000" dirty="0" smtClean="0"/>
              <a:t>你是天上的月，我是那月邊的寒星。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flipV="1">
            <a:off x="1331640" y="5805264"/>
            <a:ext cx="6400800" cy="390128"/>
          </a:xfrm>
        </p:spPr>
        <p:txBody>
          <a:bodyPr>
            <a:normAutofit fontScale="70000" lnSpcReduction="2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191589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/>
              <a:t>13</a:t>
            </a:r>
            <a:br>
              <a:rPr lang="en-US" altLang="zh-TW" sz="4800" dirty="0" smtClean="0"/>
            </a:br>
            <a:r>
              <a:rPr lang="en-US" sz="4400" dirty="0" smtClean="0"/>
              <a:t>(</a:t>
            </a:r>
            <a:r>
              <a:rPr lang="en-US" sz="4400" dirty="0" smtClean="0">
                <a:solidFill>
                  <a:srgbClr val="FF0000"/>
                </a:solidFill>
              </a:rPr>
              <a:t>B</a:t>
            </a:r>
            <a:r>
              <a:rPr lang="en-US" sz="4400" dirty="0" smtClean="0"/>
              <a:t>)13.</a:t>
            </a:r>
            <a:r>
              <a:rPr lang="zh-TW" altLang="en-US" sz="4400" dirty="0" smtClean="0"/>
              <a:t>「銀水思源」和「江海源於細流」，前後兩句裡的「源」字，詞性分別是下列哪一選項</a:t>
            </a:r>
            <a:r>
              <a:rPr lang="en-US" sz="4400" dirty="0" smtClean="0"/>
              <a:t>?(A)</a:t>
            </a:r>
            <a:r>
              <a:rPr lang="zh-TW" altLang="en-US" sz="4400" dirty="0" smtClean="0"/>
              <a:t>動詞、名詞</a:t>
            </a:r>
            <a:r>
              <a:rPr lang="en-US" sz="4400" dirty="0" smtClean="0"/>
              <a:t>(B)</a:t>
            </a:r>
            <a:r>
              <a:rPr lang="zh-TW" altLang="en-US" sz="4400" dirty="0" smtClean="0"/>
              <a:t>名詞、動詞</a:t>
            </a:r>
            <a:r>
              <a:rPr lang="en-US" sz="4400" dirty="0" smtClean="0"/>
              <a:t>(C)</a:t>
            </a:r>
            <a:r>
              <a:rPr lang="zh-TW" altLang="en-US" sz="4400" dirty="0" smtClean="0"/>
              <a:t>皆為名詞</a:t>
            </a:r>
            <a:r>
              <a:rPr lang="en-US" sz="4400" dirty="0" smtClean="0"/>
              <a:t>(D)</a:t>
            </a:r>
            <a:r>
              <a:rPr lang="zh-TW" altLang="en-US" sz="4400" dirty="0" smtClean="0"/>
              <a:t>皆為動詞。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flipV="1">
            <a:off x="1331640" y="5805264"/>
            <a:ext cx="6400800" cy="390128"/>
          </a:xfrm>
        </p:spPr>
        <p:txBody>
          <a:bodyPr>
            <a:normAutofit fontScale="70000" lnSpcReduction="20000"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1732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/>
          </a:bodyPr>
          <a:lstStyle/>
          <a:p>
            <a:pPr algn="l"/>
            <a:r>
              <a:rPr lang="en-US" sz="4800" dirty="0" smtClean="0"/>
              <a:t>(</a:t>
            </a:r>
            <a:r>
              <a:rPr lang="en-US" sz="4800" dirty="0" smtClean="0">
                <a:solidFill>
                  <a:srgbClr val="FF0000"/>
                </a:solidFill>
              </a:rPr>
              <a:t>B</a:t>
            </a:r>
            <a:r>
              <a:rPr lang="en-US" sz="4800" dirty="0" smtClean="0"/>
              <a:t>)14.</a:t>
            </a:r>
            <a:r>
              <a:rPr lang="zh-TW" altLang="en-US" sz="4800" dirty="0" smtClean="0"/>
              <a:t>國家的「家」，最後一畫為</a:t>
            </a:r>
            <a:r>
              <a:rPr lang="en-US" sz="4800" dirty="0" smtClean="0"/>
              <a:t>(A)</a:t>
            </a:r>
            <a:r>
              <a:rPr lang="zh-TW" altLang="en-US" sz="4800" dirty="0" smtClean="0"/>
              <a:t>波</a:t>
            </a:r>
            <a:r>
              <a:rPr lang="en-US" sz="4800" dirty="0" smtClean="0"/>
              <a:t> (B)</a:t>
            </a:r>
            <a:r>
              <a:rPr lang="zh-TW" altLang="en-US" sz="4800" dirty="0" smtClean="0"/>
              <a:t>磔</a:t>
            </a:r>
            <a:r>
              <a:rPr lang="en-US" sz="4800" dirty="0" smtClean="0"/>
              <a:t> (C)</a:t>
            </a:r>
            <a:r>
              <a:rPr lang="zh-TW" altLang="en-US" sz="4800" dirty="0" smtClean="0"/>
              <a:t>側</a:t>
            </a:r>
            <a:r>
              <a:rPr lang="en-US" sz="4800" dirty="0" smtClean="0"/>
              <a:t> (D)</a:t>
            </a:r>
            <a:r>
              <a:rPr lang="zh-TW" altLang="en-US" sz="4800" dirty="0" smtClean="0"/>
              <a:t>勒。</a:t>
            </a:r>
            <a:br>
              <a:rPr lang="zh-TW" altLang="en-US" sz="4800" dirty="0" smtClean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下一張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59609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/>
              <a:t>14</a:t>
            </a:r>
            <a:br>
              <a:rPr lang="en-US" altLang="zh-TW" sz="4800" dirty="0" smtClean="0"/>
            </a:br>
            <a:r>
              <a:rPr lang="zh-TW" altLang="en-US" sz="4800" dirty="0" smtClean="0"/>
              <a:t>永字八法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>1</a:t>
            </a:r>
            <a:r>
              <a:rPr lang="zh-TW" altLang="en-US" sz="4800" dirty="0" smtClean="0"/>
              <a:t>側</a:t>
            </a:r>
            <a:r>
              <a:rPr lang="en-US" altLang="zh-TW" sz="4800" dirty="0" smtClean="0"/>
              <a:t>2</a:t>
            </a:r>
            <a:r>
              <a:rPr lang="zh-TW" altLang="en-US" sz="4800" dirty="0" smtClean="0"/>
              <a:t>勒</a:t>
            </a:r>
            <a:r>
              <a:rPr lang="en-US" altLang="zh-TW" sz="4800" dirty="0" smtClean="0"/>
              <a:t>3</a:t>
            </a:r>
            <a:r>
              <a:rPr lang="zh-TW" altLang="en-US" sz="4800" dirty="0" smtClean="0"/>
              <a:t>努</a:t>
            </a:r>
            <a:r>
              <a:rPr lang="en-US" altLang="zh-TW" sz="4800" dirty="0" smtClean="0"/>
              <a:t>4</a:t>
            </a:r>
            <a:r>
              <a:rPr lang="zh-TW" altLang="en-US" sz="4800" dirty="0" smtClean="0"/>
              <a:t>趯ㄊㄧˋ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>5</a:t>
            </a:r>
            <a:r>
              <a:rPr lang="zh-TW" altLang="en-US" sz="4800" dirty="0" smtClean="0"/>
              <a:t>策</a:t>
            </a:r>
            <a:r>
              <a:rPr lang="en-US" altLang="zh-TW" sz="4800" dirty="0" smtClean="0"/>
              <a:t>6</a:t>
            </a:r>
            <a:r>
              <a:rPr lang="zh-TW" altLang="en-US" sz="4800" dirty="0" smtClean="0"/>
              <a:t>掠</a:t>
            </a:r>
            <a:r>
              <a:rPr lang="en-US" altLang="zh-TW" sz="4800" dirty="0" smtClean="0"/>
              <a:t>(</a:t>
            </a:r>
            <a:r>
              <a:rPr lang="zh-TW" altLang="en-US" sz="4800" dirty="0" smtClean="0"/>
              <a:t>波</a:t>
            </a:r>
            <a:r>
              <a:rPr lang="en-US" altLang="zh-TW" sz="4800" dirty="0" smtClean="0"/>
              <a:t>)7</a:t>
            </a:r>
            <a:r>
              <a:rPr lang="zh-TW" altLang="en-US" sz="4800" dirty="0" smtClean="0"/>
              <a:t>啄</a:t>
            </a:r>
            <a:r>
              <a:rPr lang="en-US" altLang="zh-TW" sz="4800" dirty="0" smtClean="0"/>
              <a:t>8</a:t>
            </a:r>
            <a:r>
              <a:rPr lang="zh-TW" altLang="en-US" sz="4800" dirty="0" smtClean="0"/>
              <a:t>磔ㄓㄜˊ</a:t>
            </a:r>
            <a:r>
              <a:rPr lang="en-US" sz="4800" dirty="0" smtClean="0"/>
              <a:t>                </a:t>
            </a:r>
            <a:r>
              <a:rPr lang="zh-TW" altLang="en-US" sz="4800" dirty="0" smtClean="0"/>
              <a:t/>
            </a:r>
            <a:br>
              <a:rPr lang="zh-TW" altLang="en-US" sz="4800" dirty="0" smtClean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(</a:t>
            </a:r>
            <a:r>
              <a:rPr lang="en-US" sz="4000" dirty="0" smtClean="0">
                <a:solidFill>
                  <a:srgbClr val="FF0000"/>
                </a:solidFill>
              </a:rPr>
              <a:t>B</a:t>
            </a:r>
            <a:r>
              <a:rPr lang="en-US" sz="4000" dirty="0" smtClean="0"/>
              <a:t>)15.</a:t>
            </a:r>
            <a:r>
              <a:rPr lang="zh-TW" altLang="en-US" sz="4000" dirty="0" smtClean="0"/>
              <a:t>某一對句上聯為「座中醉客延醒客」則最為適當的下聯是哪一個選項</a:t>
            </a:r>
            <a:r>
              <a:rPr lang="en-US" sz="4000" dirty="0" smtClean="0"/>
              <a:t>?(A)</a:t>
            </a:r>
            <a:r>
              <a:rPr lang="zh-TW" altLang="en-US" sz="4000" dirty="0" smtClean="0"/>
              <a:t>「關塞蕭條行路難」</a:t>
            </a:r>
            <a:r>
              <a:rPr lang="en-US" sz="4000" dirty="0" smtClean="0"/>
              <a:t>(B)</a:t>
            </a:r>
            <a:r>
              <a:rPr lang="zh-TW" altLang="en-US" sz="4000" dirty="0" smtClean="0"/>
              <a:t>江上晴雲雜雨雲</a:t>
            </a:r>
            <a:r>
              <a:rPr lang="en-US" altLang="zh-TW" sz="4000" dirty="0" smtClean="0"/>
              <a:t>-</a:t>
            </a:r>
            <a:r>
              <a:rPr lang="en-US" sz="4000" dirty="0" smtClean="0"/>
              <a:t>(C)</a:t>
            </a:r>
            <a:r>
              <a:rPr lang="zh-TW" altLang="en-US" sz="4000" dirty="0" smtClean="0"/>
              <a:t>「三更燈火五更雞」</a:t>
            </a:r>
            <a:r>
              <a:rPr lang="en-US" sz="4000" dirty="0" smtClean="0"/>
              <a:t>(D)</a:t>
            </a:r>
            <a:r>
              <a:rPr lang="zh-TW" altLang="en-US" sz="4000" dirty="0" smtClean="0"/>
              <a:t>江湖夜雨十年燈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/>
              <a:t>(</a:t>
            </a:r>
            <a:r>
              <a:rPr lang="en-US" sz="4800" dirty="0" smtClean="0">
                <a:solidFill>
                  <a:srgbClr val="FF0000"/>
                </a:solidFill>
              </a:rPr>
              <a:t>C</a:t>
            </a:r>
            <a:r>
              <a:rPr lang="en-US" sz="4800" dirty="0" smtClean="0"/>
              <a:t>)16.</a:t>
            </a:r>
            <a:r>
              <a:rPr lang="zh-TW" altLang="en-US" sz="4800" dirty="0" smtClean="0"/>
              <a:t>某甲在寫給某乙的書信中，請安語用的是「敬請 金安」。就某甲而言，某乙的身份是下列哪一個選項</a:t>
            </a:r>
            <a:r>
              <a:rPr lang="en-US" sz="4800" dirty="0" smtClean="0"/>
              <a:t>?(A)</a:t>
            </a:r>
            <a:r>
              <a:rPr lang="zh-TW" altLang="en-US" sz="4800" dirty="0" smtClean="0"/>
              <a:t>兄弟</a:t>
            </a:r>
            <a:r>
              <a:rPr lang="en-US" sz="4800" dirty="0" smtClean="0"/>
              <a:t>(B)</a:t>
            </a:r>
            <a:r>
              <a:rPr lang="zh-TW" altLang="en-US" sz="4800" dirty="0" smtClean="0"/>
              <a:t>老師</a:t>
            </a:r>
            <a:r>
              <a:rPr lang="en-US" sz="4800" dirty="0" smtClean="0"/>
              <a:t>(C)</a:t>
            </a:r>
            <a:r>
              <a:rPr lang="zh-TW" altLang="en-US" sz="4800" dirty="0" smtClean="0"/>
              <a:t>父親</a:t>
            </a:r>
            <a:r>
              <a:rPr lang="en-US" sz="4800" dirty="0" smtClean="0"/>
              <a:t>(D)</a:t>
            </a:r>
            <a:r>
              <a:rPr lang="zh-TW" altLang="en-US" sz="4800" dirty="0" smtClean="0"/>
              <a:t>上司。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rgbClr val="FF0000"/>
                </a:solidFill>
              </a:rPr>
              <a:t>父母</a:t>
            </a:r>
            <a:r>
              <a:rPr lang="en-US" altLang="zh-TW" sz="2800" dirty="0" smtClean="0">
                <a:solidFill>
                  <a:srgbClr val="FF0000"/>
                </a:solidFill>
              </a:rPr>
              <a:t>:</a:t>
            </a:r>
            <a:r>
              <a:rPr lang="zh-TW" altLang="en-US" sz="2800" dirty="0" smtClean="0">
                <a:solidFill>
                  <a:srgbClr val="FF0000"/>
                </a:solidFill>
              </a:rPr>
              <a:t>金、福，長輩</a:t>
            </a:r>
            <a:r>
              <a:rPr lang="en-US" altLang="zh-TW" sz="2800" dirty="0" smtClean="0">
                <a:solidFill>
                  <a:srgbClr val="FF0000"/>
                </a:solidFill>
              </a:rPr>
              <a:t>:</a:t>
            </a:r>
            <a:r>
              <a:rPr lang="zh-TW" altLang="en-US" sz="2800" dirty="0" smtClean="0">
                <a:solidFill>
                  <a:srgbClr val="FF0000"/>
                </a:solidFill>
              </a:rPr>
              <a:t>安、鈞、賜</a:t>
            </a:r>
            <a:endParaRPr lang="zh-TW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(</a:t>
            </a:r>
            <a:r>
              <a:rPr lang="en-US" sz="4800" dirty="0" smtClean="0">
                <a:solidFill>
                  <a:srgbClr val="FF0000"/>
                </a:solidFill>
              </a:rPr>
              <a:t>D</a:t>
            </a:r>
            <a:r>
              <a:rPr lang="en-US" sz="4800" dirty="0" smtClean="0"/>
              <a:t>)17</a:t>
            </a:r>
            <a:r>
              <a:rPr lang="zh-TW" altLang="en-US" sz="4800" dirty="0" smtClean="0"/>
              <a:t>下列題辭使用正確的是哪一選項？</a:t>
            </a:r>
            <a:r>
              <a:rPr lang="en-US" sz="4800" dirty="0" smtClean="0"/>
              <a:t>(A)</a:t>
            </a:r>
            <a:r>
              <a:rPr lang="zh-TW" altLang="en-US" sz="4800" dirty="0" smtClean="0"/>
              <a:t>五世其昌</a:t>
            </a:r>
            <a:r>
              <a:rPr lang="en-US" sz="4800" dirty="0" smtClean="0"/>
              <a:t>/</a:t>
            </a:r>
            <a:r>
              <a:rPr lang="zh-TW" altLang="en-US" sz="4800" dirty="0" smtClean="0"/>
              <a:t>祝賀</a:t>
            </a:r>
            <a:r>
              <a:rPr lang="zh-TW" altLang="en-US" sz="4800" dirty="0" smtClean="0">
                <a:solidFill>
                  <a:srgbClr val="FF0000"/>
                </a:solidFill>
              </a:rPr>
              <a:t>新婚</a:t>
            </a:r>
            <a:r>
              <a:rPr lang="en-US" sz="4800" dirty="0" smtClean="0"/>
              <a:t>(B)</a:t>
            </a:r>
            <a:r>
              <a:rPr lang="zh-TW" altLang="en-US" sz="4800" dirty="0" smtClean="0"/>
              <a:t>屏雀中選</a:t>
            </a:r>
            <a:r>
              <a:rPr lang="en-US" sz="4800" dirty="0" smtClean="0"/>
              <a:t>/</a:t>
            </a:r>
            <a:r>
              <a:rPr lang="zh-TW" altLang="en-US" sz="4800" dirty="0" smtClean="0"/>
              <a:t>祝賀遷居</a:t>
            </a:r>
            <a:r>
              <a:rPr lang="en-US" sz="4800" dirty="0" smtClean="0"/>
              <a:t>(C)</a:t>
            </a:r>
            <a:r>
              <a:rPr lang="zh-TW" altLang="en-US" sz="4800" dirty="0" smtClean="0"/>
              <a:t>杏壇之光</a:t>
            </a:r>
            <a:r>
              <a:rPr lang="en-US" sz="4800" dirty="0" smtClean="0"/>
              <a:t>/</a:t>
            </a:r>
            <a:r>
              <a:rPr lang="zh-TW" altLang="en-US" sz="4800" dirty="0" smtClean="0"/>
              <a:t>祝賀醫院開業</a:t>
            </a:r>
            <a:r>
              <a:rPr lang="en-US" sz="4800" dirty="0" smtClean="0"/>
              <a:t>(D)</a:t>
            </a:r>
            <a:r>
              <a:rPr lang="zh-TW" altLang="en-US" sz="4800" dirty="0" smtClean="0"/>
              <a:t>椿萱並茂</a:t>
            </a:r>
            <a:r>
              <a:rPr lang="en-US" sz="4800" dirty="0" smtClean="0"/>
              <a:t>/</a:t>
            </a:r>
            <a:r>
              <a:rPr lang="zh-TW" altLang="en-US" sz="4800" dirty="0" smtClean="0"/>
              <a:t>祝賀雙壽。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5040560"/>
          </a:xfrm>
        </p:spPr>
        <p:txBody>
          <a:bodyPr>
            <a:normAutofit fontScale="90000"/>
          </a:bodyPr>
          <a:lstStyle/>
          <a:p>
            <a:r>
              <a:rPr lang="en-US" altLang="zh-TW" sz="4800" dirty="0" smtClean="0"/>
              <a:t>01</a:t>
            </a:r>
            <a:r>
              <a:rPr lang="en-US" sz="4800" dirty="0" smtClean="0"/>
              <a:t>(</a:t>
            </a:r>
            <a:r>
              <a:rPr lang="en-US" sz="4800" dirty="0" smtClean="0">
                <a:solidFill>
                  <a:srgbClr val="FF0000"/>
                </a:solidFill>
              </a:rPr>
              <a:t>B</a:t>
            </a:r>
            <a:r>
              <a:rPr lang="en-US" sz="4800" dirty="0" smtClean="0"/>
              <a:t>)1.</a:t>
            </a:r>
            <a:r>
              <a:rPr lang="zh-TW" altLang="en-US" sz="4800" dirty="0" smtClean="0"/>
              <a:t>下列敘述何者錯誤</a:t>
            </a:r>
            <a:r>
              <a:rPr lang="en-US" sz="4800" dirty="0" smtClean="0"/>
              <a:t>(A)</a:t>
            </a:r>
            <a:r>
              <a:rPr lang="zh-TW" altLang="en-US" sz="4800" dirty="0" smtClean="0"/>
              <a:t>易經是我國最早一部哲理之書</a:t>
            </a:r>
            <a:r>
              <a:rPr lang="en-US" sz="4800" dirty="0" smtClean="0"/>
              <a:t>(B)</a:t>
            </a:r>
            <a:r>
              <a:rPr lang="zh-TW" altLang="en-US" sz="4800" dirty="0" smtClean="0">
                <a:solidFill>
                  <a:srgbClr val="FF0000"/>
                </a:solidFill>
              </a:rPr>
              <a:t>書經</a:t>
            </a:r>
            <a:r>
              <a:rPr lang="zh-TW" altLang="en-US" sz="4800" dirty="0" smtClean="0"/>
              <a:t>為我國最早一部史書</a:t>
            </a:r>
            <a:r>
              <a:rPr lang="en-US" sz="4800" dirty="0" smtClean="0"/>
              <a:t>(C)</a:t>
            </a:r>
            <a:r>
              <a:rPr lang="zh-TW" altLang="en-US" sz="4800" dirty="0" smtClean="0"/>
              <a:t>詩經為我國韻文之祖</a:t>
            </a:r>
            <a:r>
              <a:rPr lang="en-US" sz="4800" dirty="0" smtClean="0"/>
              <a:t>(D)</a:t>
            </a:r>
            <a:r>
              <a:rPr lang="zh-TW" altLang="en-US" sz="4800" dirty="0" smtClean="0"/>
              <a:t>孝經為十三經中字數最少者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6400800" cy="792088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8944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)18.</a:t>
            </a:r>
            <a:r>
              <a:rPr lang="zh-TW" altLang="en-US" dirty="0" smtClean="0"/>
              <a:t>蘇洵</a:t>
            </a:r>
            <a:r>
              <a:rPr lang="en-US" dirty="0" smtClean="0"/>
              <a:t>&lt;</a:t>
            </a:r>
            <a:r>
              <a:rPr lang="zh-TW" altLang="en-US" dirty="0" smtClean="0"/>
              <a:t>六國論</a:t>
            </a:r>
            <a:r>
              <a:rPr lang="en-US" dirty="0" smtClean="0"/>
              <a:t>&gt;:</a:t>
            </a:r>
            <a:r>
              <a:rPr lang="zh-TW" altLang="en-US" dirty="0" smtClean="0"/>
              <a:t>「六國破滅，非兵不利，戰不善」句中「兵」的意義和下列何者相同</a:t>
            </a:r>
            <a:r>
              <a:rPr lang="en-US" dirty="0" smtClean="0"/>
              <a:t>?(A)</a:t>
            </a:r>
            <a:r>
              <a:rPr lang="zh-TW" altLang="en-US" dirty="0" smtClean="0"/>
              <a:t>「兵」荒馬亂</a:t>
            </a:r>
            <a:r>
              <a:rPr lang="en-US" dirty="0" smtClean="0"/>
              <a:t>(B)</a:t>
            </a:r>
            <a:r>
              <a:rPr lang="zh-TW" altLang="en-US" dirty="0" smtClean="0"/>
              <a:t>起視四鏡，而秦「兵」又至矣</a:t>
            </a:r>
            <a:r>
              <a:rPr lang="en-US" dirty="0" smtClean="0"/>
              <a:t>(C)</a:t>
            </a:r>
            <a:r>
              <a:rPr lang="zh-TW" altLang="en-US" dirty="0" smtClean="0"/>
              <a:t>兵刃既接，棄甲曳「兵」而走</a:t>
            </a:r>
            <a:r>
              <a:rPr lang="en-US" dirty="0" smtClean="0"/>
              <a:t>(D)</a:t>
            </a:r>
            <a:r>
              <a:rPr lang="zh-TW" altLang="en-US" dirty="0" smtClean="0"/>
              <a:t>故燕雖小國而後亡，斯用「兵」之效也。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(</a:t>
            </a:r>
            <a:r>
              <a:rPr lang="en-US" sz="4400" dirty="0" smtClean="0">
                <a:solidFill>
                  <a:srgbClr val="FF0000"/>
                </a:solidFill>
              </a:rPr>
              <a:t>B</a:t>
            </a:r>
            <a:r>
              <a:rPr lang="en-US" sz="4400" dirty="0" smtClean="0"/>
              <a:t>)19.</a:t>
            </a:r>
            <a:r>
              <a:rPr lang="zh-TW" altLang="en-US" sz="4400" dirty="0" smtClean="0"/>
              <a:t>台灣的現代文學作家，如賴如、楊逵等人的小說作品風格較近於哪一個選項</a:t>
            </a:r>
            <a:r>
              <a:rPr lang="en-US" sz="4400" dirty="0" smtClean="0"/>
              <a:t>? (A)</a:t>
            </a:r>
            <a:r>
              <a:rPr lang="zh-TW" altLang="en-US" sz="4400" dirty="0" smtClean="0"/>
              <a:t>田園隱逸</a:t>
            </a:r>
            <a:r>
              <a:rPr lang="en-US" sz="4400" dirty="0" smtClean="0"/>
              <a:t> (B)</a:t>
            </a:r>
            <a:r>
              <a:rPr lang="zh-TW" altLang="en-US" sz="4400" dirty="0" smtClean="0"/>
              <a:t>社會寫實</a:t>
            </a:r>
            <a:r>
              <a:rPr lang="en-US" sz="4400" dirty="0" smtClean="0"/>
              <a:t> (C)</a:t>
            </a:r>
            <a:r>
              <a:rPr lang="zh-TW" altLang="en-US" sz="4400" dirty="0" smtClean="0"/>
              <a:t>浪漫想像</a:t>
            </a:r>
            <a:r>
              <a:rPr lang="en-US" sz="4400" dirty="0" smtClean="0"/>
              <a:t> (D)</a:t>
            </a:r>
            <a:r>
              <a:rPr lang="zh-TW" altLang="en-US" sz="4400" dirty="0" smtClean="0"/>
              <a:t>神鬼傳記。</a:t>
            </a:r>
            <a:r>
              <a:rPr lang="en-US" sz="4800" dirty="0" smtClean="0"/>
              <a:t>             </a:t>
            </a:r>
            <a:r>
              <a:rPr lang="zh-TW" altLang="en-US" sz="4800" dirty="0" smtClean="0"/>
              <a:t/>
            </a:r>
            <a:br>
              <a:rPr lang="zh-TW" altLang="en-US" sz="4800" dirty="0" smtClean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Autofit/>
          </a:bodyPr>
          <a:lstStyle/>
          <a:p>
            <a:r>
              <a:rPr lang="en-US" sz="4000" dirty="0" smtClean="0"/>
              <a:t>(</a:t>
            </a:r>
            <a:r>
              <a:rPr lang="en-US" sz="4000" dirty="0" smtClean="0">
                <a:solidFill>
                  <a:srgbClr val="FF0000"/>
                </a:solidFill>
              </a:rPr>
              <a:t>D</a:t>
            </a:r>
            <a:r>
              <a:rPr lang="en-US" sz="4000" dirty="0" smtClean="0"/>
              <a:t>)20.</a:t>
            </a:r>
            <a:r>
              <a:rPr lang="zh-TW" altLang="en-US" sz="4000" dirty="0" smtClean="0"/>
              <a:t>陶淵明</a:t>
            </a:r>
            <a:r>
              <a:rPr lang="en-US" sz="4000" dirty="0" smtClean="0"/>
              <a:t>&lt;</a:t>
            </a:r>
            <a:r>
              <a:rPr lang="zh-TW" altLang="en-US" sz="4000" dirty="0" smtClean="0"/>
              <a:t>桃花源記</a:t>
            </a:r>
            <a:r>
              <a:rPr lang="en-US" sz="4000" dirty="0" smtClean="0"/>
              <a:t>&gt;</a:t>
            </a:r>
            <a:r>
              <a:rPr lang="zh-TW" altLang="en-US" sz="4000" dirty="0" smtClean="0"/>
              <a:t>一文，許多人和梁啟超一樣，把桃花源視為虛擬的「烏托邦」。以下引述的四段文字最能證明它是虛擬的</a:t>
            </a:r>
            <a:r>
              <a:rPr lang="en-US" sz="4000" dirty="0" smtClean="0"/>
              <a:t>? </a:t>
            </a:r>
            <a:r>
              <a:rPr lang="en-US" sz="4000" dirty="0" smtClean="0">
                <a:solidFill>
                  <a:srgbClr val="FF0000"/>
                </a:solidFill>
              </a:rPr>
              <a:t>(D)</a:t>
            </a:r>
            <a:r>
              <a:rPr lang="zh-TW" altLang="en-US" sz="4000" dirty="0" smtClean="0">
                <a:solidFill>
                  <a:srgbClr val="FF0000"/>
                </a:solidFill>
              </a:rPr>
              <a:t>太守即遣人隨其往，尋像所誌，遂迷不復的路。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(</a:t>
            </a:r>
            <a:r>
              <a:rPr lang="en-US" sz="4800" dirty="0" smtClean="0">
                <a:solidFill>
                  <a:srgbClr val="FF0000"/>
                </a:solidFill>
              </a:rPr>
              <a:t>A</a:t>
            </a:r>
            <a:r>
              <a:rPr lang="en-US" sz="4800" dirty="0" smtClean="0"/>
              <a:t>)21.</a:t>
            </a:r>
            <a:r>
              <a:rPr lang="zh-TW" altLang="en-US" sz="4800" dirty="0" smtClean="0"/>
              <a:t>「己所不欲，勿施於人」這一段文句的含意，和下列哪一句的意義不相近</a:t>
            </a:r>
            <a:r>
              <a:rPr lang="en-US" sz="4800" dirty="0" smtClean="0"/>
              <a:t>?(A)</a:t>
            </a:r>
            <a:r>
              <a:rPr lang="zh-TW" altLang="en-US" sz="4800" dirty="0" smtClean="0"/>
              <a:t>自助助人</a:t>
            </a:r>
            <a:r>
              <a:rPr lang="en-US" sz="4800" dirty="0" smtClean="0"/>
              <a:t>(B)</a:t>
            </a:r>
            <a:r>
              <a:rPr lang="zh-TW" altLang="en-US" sz="4800" dirty="0" smtClean="0"/>
              <a:t>將心比心</a:t>
            </a:r>
            <a:r>
              <a:rPr lang="en-US" sz="4800" dirty="0" smtClean="0"/>
              <a:t>(C)</a:t>
            </a:r>
            <a:r>
              <a:rPr lang="zh-TW" altLang="en-US" sz="4800" dirty="0" smtClean="0"/>
              <a:t>推己及人</a:t>
            </a:r>
            <a:r>
              <a:rPr lang="en-US" sz="4800" dirty="0" smtClean="0"/>
              <a:t>(D)</a:t>
            </a:r>
            <a:r>
              <a:rPr lang="zh-TW" altLang="en-US" sz="4800" dirty="0" smtClean="0"/>
              <a:t>設身處地。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zh-TW" altLang="en-US" dirty="0"/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(A)21.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「己所不欲，勿施於人」這一段文句的含意，和下列哪一句的意義不相近</a:t>
            </a: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?</a:t>
            </a:r>
            <a:endParaRPr kumimoji="1" lang="en-US" altLang="zh-TW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      (A)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自助助人</a:t>
            </a: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(B)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將心比心</a:t>
            </a: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(C)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推己及人</a:t>
            </a: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(D)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設身處地。</a:t>
            </a: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(C)22.</a:t>
            </a:r>
            <a:r>
              <a:rPr lang="zh-TW" altLang="en-US" sz="4400" dirty="0" smtClean="0"/>
              <a:t>「驛外斷橋邊，寂寞開無王，己是黃昏獨自愁，更著風和雨。無意苦爭春，一任群芳妒。零落成泥碾作塵，只有香如故。」本詞歌詠的對象是哪一個選項</a:t>
            </a:r>
            <a:r>
              <a:rPr lang="en-US" sz="4400" dirty="0" smtClean="0"/>
              <a:t>? (A)</a:t>
            </a:r>
            <a:r>
              <a:rPr lang="zh-TW" altLang="en-US" sz="4400" dirty="0" smtClean="0"/>
              <a:t>菊花</a:t>
            </a:r>
            <a:r>
              <a:rPr lang="en-US" sz="4400" dirty="0" smtClean="0"/>
              <a:t>(B)</a:t>
            </a:r>
            <a:r>
              <a:rPr lang="zh-TW" altLang="en-US" sz="4400" dirty="0" smtClean="0"/>
              <a:t>蓮花</a:t>
            </a:r>
            <a:r>
              <a:rPr lang="en-US" sz="4400" dirty="0" smtClean="0"/>
              <a:t>(C)</a:t>
            </a:r>
            <a:r>
              <a:rPr lang="zh-TW" altLang="en-US" sz="4400" dirty="0" smtClean="0"/>
              <a:t>梅花</a:t>
            </a:r>
            <a:r>
              <a:rPr lang="en-US" sz="4400" dirty="0" smtClean="0"/>
              <a:t>(D)</a:t>
            </a:r>
            <a:r>
              <a:rPr lang="zh-TW" altLang="en-US" sz="4400" dirty="0" smtClean="0"/>
              <a:t>牡丹花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1538" y="980728"/>
            <a:ext cx="7143800" cy="4968552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solidFill>
                  <a:srgbClr val="FF0000"/>
                </a:solidFill>
              </a:rPr>
              <a:t>「無意苦爭春，一任群芳妒」</a:t>
            </a:r>
            <a:br>
              <a:rPr lang="zh-TW" altLang="en-US" sz="4000" dirty="0" smtClean="0">
                <a:solidFill>
                  <a:srgbClr val="FF0000"/>
                </a:solidFill>
              </a:rPr>
            </a:br>
            <a:r>
              <a:rPr lang="zh-TW" altLang="en-US" sz="4000" dirty="0" smtClean="0">
                <a:solidFill>
                  <a:srgbClr val="FF0000"/>
                </a:solidFill>
              </a:rPr>
              <a:t>梅花在冬天綻放，無意和百花群芳爭奪春天的氣息，春天來臨的時候就任它們逕自相妒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(C)23.</a:t>
            </a:r>
            <a:r>
              <a:rPr lang="zh-TW" altLang="en-US" sz="4000" dirty="0" smtClean="0"/>
              <a:t>「有人折我以遺所思，友人借我繫住征人瘦馬。沒有淚、也沒有笑，只有守了千年的沉默。年年，我青青若此。」文中的「我」指的是什麼</a:t>
            </a:r>
            <a:r>
              <a:rPr lang="en-US" sz="4000" dirty="0" smtClean="0"/>
              <a:t>? (A)</a:t>
            </a:r>
            <a:r>
              <a:rPr lang="zh-TW" altLang="en-US" sz="4000" dirty="0" smtClean="0"/>
              <a:t>草</a:t>
            </a:r>
            <a:r>
              <a:rPr lang="en-US" sz="4000" dirty="0" smtClean="0"/>
              <a:t> (B)</a:t>
            </a:r>
            <a:r>
              <a:rPr lang="zh-TW" altLang="en-US" sz="4000" dirty="0" smtClean="0"/>
              <a:t>木樁</a:t>
            </a:r>
            <a:r>
              <a:rPr lang="en-US" sz="4000" dirty="0" smtClean="0"/>
              <a:t> (C) </a:t>
            </a:r>
            <a:r>
              <a:rPr lang="zh-TW" altLang="en-US" sz="4000" dirty="0" smtClean="0"/>
              <a:t>樹</a:t>
            </a:r>
            <a:r>
              <a:rPr lang="en-US" sz="4000" dirty="0" smtClean="0"/>
              <a:t>(D) </a:t>
            </a:r>
            <a:r>
              <a:rPr lang="zh-TW" altLang="en-US" sz="4000" dirty="0" smtClean="0"/>
              <a:t>井欄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(B)24.</a:t>
            </a:r>
            <a:r>
              <a:rPr lang="zh-TW" altLang="en-US" sz="4000" dirty="0" smtClean="0"/>
              <a:t>下列節目若一時間先後順序排列，哪一個選項是正的</a:t>
            </a:r>
            <a:r>
              <a:rPr lang="en-US" sz="4000" dirty="0" smtClean="0"/>
              <a:t>?(</a:t>
            </a:r>
            <a:r>
              <a:rPr lang="zh-TW" altLang="en-US" sz="4000" dirty="0" smtClean="0"/>
              <a:t>甲</a:t>
            </a:r>
            <a:r>
              <a:rPr lang="en-US" sz="4000" dirty="0" smtClean="0"/>
              <a:t>)</a:t>
            </a:r>
            <a:r>
              <a:rPr lang="zh-TW" altLang="en-US" sz="4000" dirty="0" smtClean="0">
                <a:solidFill>
                  <a:srgbClr val="FF0000"/>
                </a:solidFill>
              </a:rPr>
              <a:t>臘</a:t>
            </a:r>
            <a:r>
              <a:rPr lang="zh-TW" altLang="en-US" sz="4000" dirty="0" smtClean="0"/>
              <a:t>日</a:t>
            </a:r>
            <a:r>
              <a:rPr lang="en-US" altLang="zh-TW" sz="1300" dirty="0" smtClean="0"/>
              <a:t>12/8</a:t>
            </a:r>
            <a:r>
              <a:rPr lang="zh-TW" altLang="en-US" sz="4000" dirty="0" smtClean="0"/>
              <a:t>；</a:t>
            </a:r>
            <a:r>
              <a:rPr lang="en-US" sz="4000" dirty="0" smtClean="0"/>
              <a:t>(</a:t>
            </a:r>
            <a:r>
              <a:rPr lang="zh-TW" altLang="en-US" sz="4000" dirty="0" smtClean="0"/>
              <a:t>乙</a:t>
            </a:r>
            <a:r>
              <a:rPr lang="en-US" sz="4000" dirty="0" smtClean="0"/>
              <a:t>)</a:t>
            </a:r>
            <a:r>
              <a:rPr lang="zh-TW" altLang="en-US" sz="4000" dirty="0" smtClean="0"/>
              <a:t>上元；</a:t>
            </a:r>
            <a:r>
              <a:rPr lang="en-US" sz="4000" dirty="0" smtClean="0"/>
              <a:t>(</a:t>
            </a:r>
            <a:r>
              <a:rPr lang="zh-TW" altLang="en-US" sz="4000" dirty="0" smtClean="0"/>
              <a:t>丙</a:t>
            </a:r>
            <a:r>
              <a:rPr lang="en-US" sz="4000" dirty="0" smtClean="0"/>
              <a:t>)</a:t>
            </a:r>
            <a:r>
              <a:rPr lang="zh-TW" altLang="en-US" sz="4000" dirty="0" smtClean="0"/>
              <a:t>重陽；</a:t>
            </a:r>
            <a:r>
              <a:rPr lang="en-US" sz="4000" dirty="0" smtClean="0"/>
              <a:t>(</a:t>
            </a:r>
            <a:r>
              <a:rPr lang="zh-TW" altLang="en-US" sz="4000" dirty="0" smtClean="0"/>
              <a:t>丁</a:t>
            </a:r>
            <a:r>
              <a:rPr lang="en-US" sz="4000" dirty="0" smtClean="0"/>
              <a:t>)</a:t>
            </a:r>
            <a:r>
              <a:rPr lang="zh-TW" altLang="en-US" sz="4000" dirty="0" smtClean="0"/>
              <a:t>端陽。</a:t>
            </a:r>
            <a:r>
              <a:rPr lang="en-US" sz="4000" dirty="0" smtClean="0"/>
              <a:t>(A)(</a:t>
            </a:r>
            <a:r>
              <a:rPr lang="zh-TW" altLang="en-US" sz="4000" dirty="0" smtClean="0"/>
              <a:t>甲</a:t>
            </a:r>
            <a:r>
              <a:rPr lang="en-US" sz="4000" dirty="0" smtClean="0"/>
              <a:t>)(</a:t>
            </a:r>
            <a:r>
              <a:rPr lang="zh-TW" altLang="en-US" sz="4000" dirty="0" smtClean="0"/>
              <a:t>丁</a:t>
            </a:r>
            <a:r>
              <a:rPr lang="en-US" sz="4000" dirty="0" smtClean="0"/>
              <a:t>)(</a:t>
            </a:r>
            <a:r>
              <a:rPr lang="zh-TW" altLang="en-US" sz="4000" dirty="0" smtClean="0"/>
              <a:t>乙</a:t>
            </a:r>
            <a:r>
              <a:rPr lang="en-US" sz="4000" dirty="0" smtClean="0"/>
              <a:t>)(</a:t>
            </a:r>
            <a:r>
              <a:rPr lang="zh-TW" altLang="en-US" sz="4000" dirty="0" smtClean="0"/>
              <a:t>丙</a:t>
            </a:r>
            <a:r>
              <a:rPr lang="en-US" sz="4000" dirty="0" smtClean="0"/>
              <a:t>)(B)(</a:t>
            </a:r>
            <a:r>
              <a:rPr lang="zh-TW" altLang="en-US" sz="4000" dirty="0" smtClean="0"/>
              <a:t>乙</a:t>
            </a:r>
            <a:r>
              <a:rPr lang="en-US" sz="4000" dirty="0" smtClean="0"/>
              <a:t>)(</a:t>
            </a:r>
            <a:r>
              <a:rPr lang="zh-TW" altLang="en-US" sz="4000" dirty="0" smtClean="0"/>
              <a:t>丁</a:t>
            </a:r>
            <a:r>
              <a:rPr lang="en-US" sz="4000" dirty="0" smtClean="0"/>
              <a:t>)(</a:t>
            </a:r>
            <a:r>
              <a:rPr lang="zh-TW" altLang="en-US" sz="4000" dirty="0" smtClean="0"/>
              <a:t>丙</a:t>
            </a:r>
            <a:r>
              <a:rPr lang="en-US" sz="4000" dirty="0" smtClean="0"/>
              <a:t>)(</a:t>
            </a:r>
            <a:r>
              <a:rPr lang="zh-TW" altLang="en-US" sz="4000" dirty="0" smtClean="0"/>
              <a:t>甲</a:t>
            </a:r>
            <a:r>
              <a:rPr lang="en-US" sz="4000" dirty="0" smtClean="0"/>
              <a:t>)(C)(</a:t>
            </a:r>
            <a:r>
              <a:rPr lang="zh-TW" altLang="en-US" sz="4000" dirty="0" smtClean="0"/>
              <a:t>丙</a:t>
            </a:r>
            <a:r>
              <a:rPr lang="en-US" sz="4000" dirty="0" smtClean="0"/>
              <a:t>)(</a:t>
            </a:r>
            <a:r>
              <a:rPr lang="zh-TW" altLang="en-US" sz="4000" dirty="0" smtClean="0"/>
              <a:t>甲</a:t>
            </a:r>
            <a:r>
              <a:rPr lang="en-US" sz="4000" dirty="0" smtClean="0"/>
              <a:t>)(</a:t>
            </a:r>
            <a:r>
              <a:rPr lang="zh-TW" altLang="en-US" sz="4000" dirty="0" smtClean="0"/>
              <a:t>丁</a:t>
            </a:r>
            <a:r>
              <a:rPr lang="en-US" sz="4000" dirty="0" smtClean="0"/>
              <a:t>)(</a:t>
            </a:r>
            <a:r>
              <a:rPr lang="zh-TW" altLang="en-US" sz="4000" dirty="0" smtClean="0"/>
              <a:t>乙</a:t>
            </a:r>
            <a:r>
              <a:rPr lang="en-US" sz="4000" dirty="0" smtClean="0"/>
              <a:t>)(D)(</a:t>
            </a:r>
            <a:r>
              <a:rPr lang="zh-TW" altLang="en-US" sz="4000" dirty="0" smtClean="0"/>
              <a:t>丁</a:t>
            </a:r>
            <a:r>
              <a:rPr lang="en-US" sz="4000" dirty="0" smtClean="0"/>
              <a:t>)(</a:t>
            </a:r>
            <a:r>
              <a:rPr lang="zh-TW" altLang="en-US" sz="4000" dirty="0" smtClean="0"/>
              <a:t>丙</a:t>
            </a:r>
            <a:r>
              <a:rPr lang="en-US" sz="4000" dirty="0" smtClean="0"/>
              <a:t>)(</a:t>
            </a:r>
            <a:r>
              <a:rPr lang="zh-TW" altLang="en-US" sz="4000" dirty="0" smtClean="0"/>
              <a:t>乙</a:t>
            </a:r>
            <a:r>
              <a:rPr lang="en-US" sz="4000" dirty="0" smtClean="0"/>
              <a:t>)(</a:t>
            </a:r>
            <a:r>
              <a:rPr lang="zh-TW" altLang="en-US" sz="4000" dirty="0" smtClean="0"/>
              <a:t>甲</a:t>
            </a:r>
            <a:r>
              <a:rPr lang="en-US" sz="4000" dirty="0" smtClean="0"/>
              <a:t>)</a:t>
            </a:r>
            <a:br>
              <a:rPr lang="en-US" sz="4000" dirty="0" smtClean="0"/>
            </a:b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/>
              <a:t>(</a:t>
            </a:r>
            <a:r>
              <a:rPr lang="en-US" sz="4800" dirty="0" smtClean="0">
                <a:solidFill>
                  <a:srgbClr val="FF0000"/>
                </a:solidFill>
              </a:rPr>
              <a:t>C</a:t>
            </a:r>
            <a:r>
              <a:rPr lang="en-US" sz="4800" dirty="0" smtClean="0"/>
              <a:t>)25.</a:t>
            </a:r>
            <a:r>
              <a:rPr lang="zh-TW" altLang="en-US" sz="4800" dirty="0" smtClean="0"/>
              <a:t>下列有關稱謂用語，哪一個選項有誤</a:t>
            </a:r>
            <a:r>
              <a:rPr lang="en-US" sz="4800" dirty="0" smtClean="0"/>
              <a:t>? (A)</a:t>
            </a:r>
            <a:r>
              <a:rPr lang="zh-TW" altLang="en-US" sz="4800" dirty="0" smtClean="0"/>
              <a:t>稱自己已歿的父親為「先考」</a:t>
            </a:r>
            <a:r>
              <a:rPr lang="en-US" sz="4800" dirty="0" smtClean="0"/>
              <a:t>(B)</a:t>
            </a:r>
            <a:r>
              <a:rPr lang="zh-TW" altLang="en-US" sz="4800" dirty="0" smtClean="0"/>
              <a:t>稱他人父子為「賢喬梓」</a:t>
            </a:r>
            <a:r>
              <a:rPr lang="en-US" sz="4800" dirty="0" smtClean="0"/>
              <a:t> (C)</a:t>
            </a:r>
            <a:r>
              <a:rPr lang="zh-TW" altLang="en-US" sz="4800" dirty="0" smtClean="0"/>
              <a:t>稱自己教導的學生為「受業」</a:t>
            </a:r>
            <a:r>
              <a:rPr lang="en-US" sz="4800" dirty="0" smtClean="0"/>
              <a:t>(D)</a:t>
            </a:r>
            <a:r>
              <a:rPr lang="zh-TW" altLang="en-US" sz="4800" dirty="0" smtClean="0"/>
              <a:t>稱世交晚輩為「世兄」。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  蔽門人</a:t>
            </a:r>
            <a:endParaRPr lang="zh-TW" altLang="en-US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(C)25.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下列有關稱謂用語，哪一個選項有誤</a:t>
            </a: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? (A)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稱自己已歿的父親為「先考」</a:t>
            </a: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(B)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稱他人父子為「賢喬梓」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 </a:t>
            </a: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(C)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稱自己教導的學生為「受業」</a:t>
            </a:r>
            <a:r>
              <a:rPr kumimoji="1" lang="en-US" altLang="zh-TW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標楷體" pitchFamily="65" charset="-120"/>
                <a:cs typeface="Times New Roman" pitchFamily="18" charset="0"/>
              </a:rPr>
              <a:t>(D)</a:t>
            </a:r>
            <a:r>
              <a:rPr kumimoji="1" lang="zh-TW" alt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稱世交晚輩為「世兄」。</a:t>
            </a: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/>
              <a:t>(</a:t>
            </a:r>
            <a:r>
              <a:rPr lang="en-US" sz="4800" dirty="0" smtClean="0">
                <a:solidFill>
                  <a:srgbClr val="FF0000"/>
                </a:solidFill>
              </a:rPr>
              <a:t>D</a:t>
            </a:r>
            <a:r>
              <a:rPr lang="en-US" sz="4800" dirty="0" smtClean="0"/>
              <a:t>)26.</a:t>
            </a:r>
            <a:r>
              <a:rPr lang="zh-TW" altLang="en-US" sz="4800" dirty="0" smtClean="0"/>
              <a:t>王維詩；「遙知兄弟登高處，遍插茱萸少一人」，此詩應敘述下列哪一個節目</a:t>
            </a:r>
            <a:r>
              <a:rPr lang="en-US" sz="4800" dirty="0" smtClean="0"/>
              <a:t>?(A)</a:t>
            </a:r>
            <a:r>
              <a:rPr lang="zh-TW" altLang="en-US" sz="4800" dirty="0" smtClean="0"/>
              <a:t>清明</a:t>
            </a:r>
            <a:r>
              <a:rPr lang="en-US" sz="4800" dirty="0" smtClean="0"/>
              <a:t>(B)</a:t>
            </a:r>
            <a:r>
              <a:rPr lang="zh-TW" altLang="en-US" sz="4800" dirty="0" smtClean="0"/>
              <a:t>端午</a:t>
            </a:r>
            <a:r>
              <a:rPr lang="en-US" sz="4800" dirty="0" smtClean="0"/>
              <a:t>(C)</a:t>
            </a:r>
            <a:r>
              <a:rPr lang="zh-TW" altLang="en-US" sz="4800" dirty="0" smtClean="0"/>
              <a:t>七夕</a:t>
            </a:r>
            <a:r>
              <a:rPr lang="en-US" sz="4800" dirty="0" smtClean="0"/>
              <a:t>(D)</a:t>
            </a:r>
            <a:r>
              <a:rPr lang="zh-TW" altLang="en-US" sz="4800" dirty="0" smtClean="0"/>
              <a:t>重陽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(</a:t>
            </a:r>
            <a:r>
              <a:rPr lang="en-US" sz="4800" dirty="0" smtClean="0">
                <a:solidFill>
                  <a:srgbClr val="FF0000"/>
                </a:solidFill>
              </a:rPr>
              <a:t>A</a:t>
            </a:r>
            <a:r>
              <a:rPr lang="en-US" sz="4800" dirty="0" smtClean="0"/>
              <a:t>)2.(1)</a:t>
            </a:r>
            <a:r>
              <a:rPr lang="zh-TW" altLang="en-US" sz="4800" dirty="0" smtClean="0"/>
              <a:t>日落畫橋西</a:t>
            </a:r>
            <a:r>
              <a:rPr lang="en-US" sz="4800" dirty="0" smtClean="0"/>
              <a:t>(2)</a:t>
            </a:r>
            <a:r>
              <a:rPr lang="zh-TW" altLang="en-US" sz="4800" dirty="0" smtClean="0"/>
              <a:t>迴舟路已迷</a:t>
            </a:r>
            <a:r>
              <a:rPr lang="en-US" sz="4800" dirty="0" smtClean="0"/>
              <a:t>(3)</a:t>
            </a:r>
            <a:r>
              <a:rPr lang="zh-TW" altLang="en-US" sz="4800" dirty="0" smtClean="0"/>
              <a:t>南蒲隨花去</a:t>
            </a:r>
            <a:r>
              <a:rPr lang="en-US" sz="4800" dirty="0" smtClean="0"/>
              <a:t>(4)</a:t>
            </a:r>
            <a:r>
              <a:rPr lang="zh-TW" altLang="en-US" sz="4800" dirty="0" smtClean="0"/>
              <a:t>暗香無覓處，正確的順序應為</a:t>
            </a:r>
            <a:r>
              <a:rPr lang="en-US" sz="4800" dirty="0" smtClean="0"/>
              <a:t> (A)3241(B)1324</a:t>
            </a:r>
            <a:br>
              <a:rPr lang="en-US" sz="4800" dirty="0" smtClean="0"/>
            </a:br>
            <a:r>
              <a:rPr lang="en-US" sz="4800" dirty="0" smtClean="0"/>
              <a:t>(C)3412(D)2143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157192"/>
            <a:ext cx="6400800" cy="64807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何者正確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4261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/>
              <a:t>(</a:t>
            </a:r>
            <a:r>
              <a:rPr lang="en-US" sz="4400" dirty="0" smtClean="0">
                <a:solidFill>
                  <a:srgbClr val="FF0000"/>
                </a:solidFill>
              </a:rPr>
              <a:t>A</a:t>
            </a:r>
            <a:r>
              <a:rPr lang="en-US" sz="4400" dirty="0" smtClean="0"/>
              <a:t>)27.</a:t>
            </a:r>
            <a:r>
              <a:rPr lang="zh-TW" altLang="en-US" sz="4400" dirty="0" smtClean="0"/>
              <a:t>李同學請老師推薦寒假課外讀物，他喜歡閱讀情節曲折，</a:t>
            </a:r>
            <a:r>
              <a:rPr lang="zh-TW" altLang="en-US" sz="4400" dirty="0" smtClean="0">
                <a:solidFill>
                  <a:srgbClr val="FF0000"/>
                </a:solidFill>
              </a:rPr>
              <a:t>人物豪邁的古典神話小說</a:t>
            </a:r>
            <a:r>
              <a:rPr lang="zh-TW" altLang="en-US" sz="4400" dirty="0" smtClean="0"/>
              <a:t>，那麼，老師宜推薦下列何書？</a:t>
            </a:r>
            <a:r>
              <a:rPr lang="en-US" sz="4400" dirty="0" smtClean="0"/>
              <a:t>(A)</a:t>
            </a:r>
            <a:r>
              <a:rPr lang="en-US" altLang="zh-TW" sz="4400" dirty="0" smtClean="0"/>
              <a:t>《</a:t>
            </a:r>
            <a:r>
              <a:rPr lang="zh-TW" altLang="en-US" sz="4400" dirty="0" smtClean="0"/>
              <a:t>水滸傳</a:t>
            </a:r>
            <a:r>
              <a:rPr lang="en-US" altLang="zh-TW" sz="4400" dirty="0" smtClean="0"/>
              <a:t>》</a:t>
            </a:r>
            <a:r>
              <a:rPr lang="en-US" sz="4400" dirty="0" smtClean="0"/>
              <a:t>(B)</a:t>
            </a:r>
            <a:r>
              <a:rPr lang="en-US" altLang="zh-TW" sz="4400" dirty="0" smtClean="0"/>
              <a:t>《</a:t>
            </a:r>
            <a:r>
              <a:rPr lang="zh-TW" altLang="en-US" sz="4400" dirty="0" smtClean="0"/>
              <a:t>紅樓夢</a:t>
            </a:r>
            <a:r>
              <a:rPr lang="en-US" altLang="zh-TW" sz="4400" dirty="0" smtClean="0"/>
              <a:t>》</a:t>
            </a:r>
            <a:r>
              <a:rPr lang="en-US" sz="4400" dirty="0" smtClean="0"/>
              <a:t>(C)</a:t>
            </a:r>
            <a:r>
              <a:rPr lang="en-US" altLang="zh-TW" sz="4400" dirty="0" smtClean="0"/>
              <a:t>《</a:t>
            </a:r>
            <a:r>
              <a:rPr lang="zh-TW" altLang="en-US" sz="4400" dirty="0" smtClean="0"/>
              <a:t>儒林外史</a:t>
            </a:r>
            <a:r>
              <a:rPr lang="en-US" altLang="zh-TW" sz="4400" dirty="0" smtClean="0"/>
              <a:t>》</a:t>
            </a:r>
            <a:r>
              <a:rPr lang="en-US" sz="4400" dirty="0" smtClean="0"/>
              <a:t>(D)</a:t>
            </a:r>
            <a:r>
              <a:rPr lang="en-US" altLang="zh-TW" sz="4400" dirty="0" smtClean="0"/>
              <a:t>《</a:t>
            </a:r>
            <a:r>
              <a:rPr lang="zh-TW" altLang="en-US" sz="4400" dirty="0" smtClean="0"/>
              <a:t>老殘遊記</a:t>
            </a:r>
            <a:r>
              <a:rPr lang="en-US" altLang="zh-TW" sz="4400" dirty="0" smtClean="0"/>
              <a:t>》</a:t>
            </a:r>
            <a:r>
              <a:rPr lang="zh-TW" altLang="en-US" sz="4400" dirty="0" smtClean="0"/>
              <a:t>。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(C)28.</a:t>
            </a:r>
            <a:r>
              <a:rPr lang="zh-TW" altLang="en-US" sz="4800" dirty="0" smtClean="0"/>
              <a:t>有關年齡的敘述，依照由小而大的排序，正確的是哪一個選項</a:t>
            </a:r>
            <a:r>
              <a:rPr lang="en-US" sz="4800" dirty="0" smtClean="0"/>
              <a:t>?(</a:t>
            </a:r>
            <a:r>
              <a:rPr lang="zh-TW" altLang="en-US" sz="4800" dirty="0" smtClean="0"/>
              <a:t>甲</a:t>
            </a:r>
            <a:r>
              <a:rPr lang="en-US" sz="4800" dirty="0" smtClean="0"/>
              <a:t>)</a:t>
            </a:r>
            <a:r>
              <a:rPr lang="zh-TW" altLang="en-US" sz="4800" dirty="0" smtClean="0"/>
              <a:t>弱冠</a:t>
            </a:r>
            <a:r>
              <a:rPr lang="en-US" sz="4800" dirty="0" smtClean="0"/>
              <a:t> (</a:t>
            </a:r>
            <a:r>
              <a:rPr lang="zh-TW" altLang="en-US" sz="4800" dirty="0" smtClean="0"/>
              <a:t>乙</a:t>
            </a:r>
            <a:r>
              <a:rPr lang="en-US" sz="4800" dirty="0" smtClean="0"/>
              <a:t>)</a:t>
            </a:r>
            <a:r>
              <a:rPr lang="zh-TW" altLang="en-US" sz="4800" dirty="0" smtClean="0"/>
              <a:t>荳蔻</a:t>
            </a:r>
            <a:r>
              <a:rPr lang="en-US" sz="4800" dirty="0" smtClean="0"/>
              <a:t> (</a:t>
            </a:r>
            <a:r>
              <a:rPr lang="zh-TW" altLang="en-US" sz="4800" dirty="0" smtClean="0"/>
              <a:t>丙</a:t>
            </a:r>
            <a:r>
              <a:rPr lang="en-US" sz="4800" dirty="0" smtClean="0"/>
              <a:t>)</a:t>
            </a:r>
            <a:r>
              <a:rPr lang="zh-TW" altLang="en-US" sz="4800" dirty="0" smtClean="0"/>
              <a:t>垂髫</a:t>
            </a:r>
            <a:r>
              <a:rPr lang="en-US" sz="4800" dirty="0" smtClean="0"/>
              <a:t>(</a:t>
            </a:r>
            <a:r>
              <a:rPr lang="zh-TW" altLang="en-US" sz="4800" dirty="0" smtClean="0"/>
              <a:t>丁</a:t>
            </a:r>
            <a:r>
              <a:rPr lang="en-US" sz="4800" dirty="0" smtClean="0"/>
              <a:t>)</a:t>
            </a:r>
            <a:r>
              <a:rPr lang="zh-TW" altLang="en-US" sz="4800" dirty="0" smtClean="0"/>
              <a:t>花信。</a:t>
            </a:r>
            <a:r>
              <a:rPr lang="en-US" sz="4800" dirty="0" smtClean="0"/>
              <a:t>(A)(</a:t>
            </a:r>
            <a:r>
              <a:rPr lang="zh-TW" altLang="en-US" sz="4800" dirty="0" smtClean="0"/>
              <a:t>甲</a:t>
            </a:r>
            <a:r>
              <a:rPr lang="en-US" sz="4800" dirty="0" smtClean="0"/>
              <a:t>)(</a:t>
            </a:r>
            <a:r>
              <a:rPr lang="zh-TW" altLang="en-US" sz="4800" dirty="0" smtClean="0"/>
              <a:t>丁</a:t>
            </a:r>
            <a:r>
              <a:rPr lang="en-US" sz="4800" dirty="0" smtClean="0"/>
              <a:t>)(</a:t>
            </a:r>
            <a:r>
              <a:rPr lang="zh-TW" altLang="en-US" sz="4800" dirty="0" smtClean="0"/>
              <a:t>乙</a:t>
            </a:r>
            <a:r>
              <a:rPr lang="en-US" sz="4800" dirty="0" smtClean="0"/>
              <a:t>)(</a:t>
            </a:r>
            <a:r>
              <a:rPr lang="zh-TW" altLang="en-US" sz="4800" dirty="0" smtClean="0"/>
              <a:t>丙</a:t>
            </a:r>
            <a:r>
              <a:rPr lang="en-US" sz="4800" dirty="0" smtClean="0"/>
              <a:t>)(B)(</a:t>
            </a:r>
            <a:r>
              <a:rPr lang="zh-TW" altLang="en-US" sz="4800" dirty="0" smtClean="0"/>
              <a:t>乙</a:t>
            </a:r>
            <a:r>
              <a:rPr lang="en-US" sz="4800" dirty="0" smtClean="0"/>
              <a:t>)(</a:t>
            </a:r>
            <a:r>
              <a:rPr lang="zh-TW" altLang="en-US" sz="4800" dirty="0" smtClean="0"/>
              <a:t>甲</a:t>
            </a:r>
            <a:r>
              <a:rPr lang="en-US" sz="4800" dirty="0" smtClean="0"/>
              <a:t>)(</a:t>
            </a:r>
            <a:r>
              <a:rPr lang="zh-TW" altLang="en-US" sz="4800" dirty="0" smtClean="0"/>
              <a:t>丁</a:t>
            </a:r>
            <a:r>
              <a:rPr lang="en-US" sz="4800" dirty="0" smtClean="0"/>
              <a:t>)       (</a:t>
            </a:r>
            <a:r>
              <a:rPr lang="zh-TW" altLang="en-US" sz="4800" dirty="0" smtClean="0"/>
              <a:t>丙</a:t>
            </a:r>
            <a:r>
              <a:rPr lang="en-US" sz="4800" dirty="0" smtClean="0"/>
              <a:t>)(C)(</a:t>
            </a:r>
            <a:r>
              <a:rPr lang="zh-TW" altLang="en-US" sz="4800" dirty="0" smtClean="0"/>
              <a:t>丙</a:t>
            </a:r>
            <a:r>
              <a:rPr lang="en-US" sz="4800" dirty="0" smtClean="0"/>
              <a:t>)(</a:t>
            </a:r>
            <a:r>
              <a:rPr lang="zh-TW" altLang="en-US" sz="4800" dirty="0" smtClean="0"/>
              <a:t>乙</a:t>
            </a:r>
            <a:r>
              <a:rPr lang="en-US" sz="4800" dirty="0" smtClean="0"/>
              <a:t>)(</a:t>
            </a:r>
            <a:r>
              <a:rPr lang="zh-TW" altLang="en-US" sz="4800" dirty="0" smtClean="0"/>
              <a:t>甲</a:t>
            </a:r>
            <a:r>
              <a:rPr lang="en-US" sz="4800" dirty="0" smtClean="0"/>
              <a:t>)(</a:t>
            </a:r>
            <a:r>
              <a:rPr lang="zh-TW" altLang="en-US" sz="4800" dirty="0" smtClean="0"/>
              <a:t>丁</a:t>
            </a:r>
            <a:r>
              <a:rPr lang="en-US" sz="4800" dirty="0" smtClean="0"/>
              <a:t>) (D) (</a:t>
            </a:r>
            <a:r>
              <a:rPr lang="zh-TW" altLang="en-US" sz="4800" dirty="0" smtClean="0"/>
              <a:t>丁</a:t>
            </a:r>
            <a:r>
              <a:rPr lang="en-US" sz="4800" dirty="0" smtClean="0"/>
              <a:t>) (</a:t>
            </a:r>
            <a:r>
              <a:rPr lang="zh-TW" altLang="en-US" sz="4800" dirty="0" smtClean="0"/>
              <a:t>甲</a:t>
            </a:r>
            <a:r>
              <a:rPr lang="en-US" sz="4800" dirty="0" smtClean="0"/>
              <a:t>) (</a:t>
            </a:r>
            <a:r>
              <a:rPr lang="zh-TW" altLang="en-US" sz="4800" dirty="0" smtClean="0"/>
              <a:t>丙</a:t>
            </a:r>
            <a:r>
              <a:rPr lang="en-US" sz="4800" dirty="0" smtClean="0"/>
              <a:t>) (</a:t>
            </a:r>
            <a:r>
              <a:rPr lang="zh-TW" altLang="en-US" sz="4800" dirty="0" smtClean="0"/>
              <a:t>乙</a:t>
            </a:r>
            <a:r>
              <a:rPr lang="en-US" sz="4800" dirty="0" smtClean="0"/>
              <a:t>)</a:t>
            </a:r>
            <a:r>
              <a:rPr lang="zh-TW" altLang="en-US" sz="4800" dirty="0" smtClean="0"/>
              <a:t>。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1538" y="980728"/>
            <a:ext cx="7143800" cy="4968552"/>
          </a:xfrm>
        </p:spPr>
        <p:txBody>
          <a:bodyPr>
            <a:normAutofit/>
          </a:bodyPr>
          <a:lstStyle/>
          <a:p>
            <a:pPr algn="l"/>
            <a:r>
              <a:rPr lang="zh-TW" altLang="en-US" sz="2200" dirty="0" smtClean="0"/>
              <a:t>始齔之年：小孩子到換齒年齡，約七、八歲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 smtClean="0"/>
              <a:t>荳蔻年華：未成年的女子，十三歲。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 smtClean="0"/>
              <a:t>及笄之年：古女子</a:t>
            </a:r>
            <a:r>
              <a:rPr lang="en-US" altLang="zh-TW" sz="2200" dirty="0" smtClean="0"/>
              <a:t>15</a:t>
            </a:r>
            <a:r>
              <a:rPr lang="zh-TW" altLang="en-US" sz="2200" dirty="0" smtClean="0"/>
              <a:t>歲許婚便束髮加笄，表成年。二八年華：又稱「碧玉年華」，女子十六歲。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 smtClean="0"/>
              <a:t>破瓜之年：女子十六歲。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 smtClean="0"/>
              <a:t>花信年華：女人二十四歲。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 smtClean="0"/>
              <a:t>弱冠：男子成年</a:t>
            </a:r>
            <a:r>
              <a:rPr lang="en-US" altLang="zh-TW" sz="2200" dirty="0" smtClean="0"/>
              <a:t>(</a:t>
            </a:r>
            <a:r>
              <a:rPr lang="zh-TW" altLang="en-US" sz="2200" dirty="0" smtClean="0"/>
              <a:t>男子二十歲行冠禮，表示成年</a:t>
            </a:r>
            <a:r>
              <a:rPr lang="en-US" altLang="zh-TW" sz="2200" dirty="0" smtClean="0"/>
              <a:t>)</a:t>
            </a:r>
            <a:r>
              <a:rPr lang="zh-TW" altLang="en-US" sz="2200" dirty="0" smtClean="0"/>
              <a:t>。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 smtClean="0"/>
              <a:t>強仕之年、不惑之年：四十歲。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 smtClean="0"/>
              <a:t>花甲之年：六十歲。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 smtClean="0"/>
              <a:t>耆宿、耆老：老年人（耆：六十歲以上的老人）。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 smtClean="0"/>
              <a:t>古稀之年：七十歲。</a:t>
            </a:r>
            <a:r>
              <a:rPr lang="en-US" altLang="zh-TW" sz="2200" dirty="0" smtClean="0"/>
              <a:t/>
            </a:r>
            <a:br>
              <a:rPr lang="en-US" altLang="zh-TW" sz="2200" dirty="0" smtClean="0"/>
            </a:br>
            <a:r>
              <a:rPr lang="zh-TW" altLang="en-US" sz="2200" dirty="0" smtClean="0"/>
              <a:t>耄耋之年：老年人（七十歲以上的老人</a:t>
            </a:r>
            <a:r>
              <a:rPr lang="en-US" altLang="zh-TW" sz="2200" dirty="0" smtClean="0"/>
              <a:t>)</a:t>
            </a:r>
            <a:r>
              <a:rPr lang="zh-TW" altLang="en-US" sz="4800" dirty="0" smtClean="0"/>
              <a:t/>
            </a:r>
            <a:br>
              <a:rPr lang="zh-TW" altLang="en-US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ㄔㄣˋ，ㄇㄠˋㄉㄧㄝˊ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 smtClean="0"/>
              <a:t>(</a:t>
            </a:r>
            <a:r>
              <a:rPr lang="en-US" sz="4800" dirty="0" smtClean="0">
                <a:solidFill>
                  <a:srgbClr val="FF0000"/>
                </a:solidFill>
              </a:rPr>
              <a:t>D</a:t>
            </a:r>
            <a:r>
              <a:rPr lang="en-US" sz="4800" dirty="0" smtClean="0"/>
              <a:t>)29.</a:t>
            </a:r>
            <a:r>
              <a:rPr lang="zh-TW" altLang="en-US" sz="4800" dirty="0" smtClean="0"/>
              <a:t>下列成語的結構形式與「深謀遠慮」相同的是哪一個選項</a:t>
            </a:r>
            <a:r>
              <a:rPr lang="en-US" sz="4800" dirty="0" smtClean="0"/>
              <a:t>?(A)</a:t>
            </a:r>
            <a:r>
              <a:rPr lang="zh-TW" altLang="en-US" sz="4800" dirty="0" smtClean="0"/>
              <a:t>扣盤捫燭</a:t>
            </a:r>
            <a:r>
              <a:rPr lang="en-US" sz="4800" dirty="0" smtClean="0"/>
              <a:t>(B)</a:t>
            </a:r>
            <a:r>
              <a:rPr lang="zh-TW" altLang="en-US" sz="4800" dirty="0" smtClean="0"/>
              <a:t>情投意合</a:t>
            </a:r>
            <a:r>
              <a:rPr lang="en-US" sz="4800" dirty="0" smtClean="0"/>
              <a:t>(C)</a:t>
            </a:r>
            <a:r>
              <a:rPr lang="zh-TW" altLang="en-US" sz="4800" dirty="0" smtClean="0"/>
              <a:t>木雕泥塑</a:t>
            </a:r>
            <a:r>
              <a:rPr lang="en-US" sz="4800" dirty="0" smtClean="0"/>
              <a:t>(D)</a:t>
            </a:r>
            <a:r>
              <a:rPr lang="zh-TW" altLang="en-US" sz="4800" dirty="0" smtClean="0"/>
              <a:t>蠶食鯨吞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r>
              <a:rPr lang="en-US" dirty="0" smtClean="0"/>
              <a:t>)30.</a:t>
            </a:r>
            <a:r>
              <a:rPr lang="zh-TW" altLang="en-US" dirty="0" smtClean="0"/>
              <a:t>作為虛字用的「且」字，其義甚廣，下列文句中「且」字的意義為「即將」的是哪一個選項</a:t>
            </a:r>
            <a:r>
              <a:rPr lang="en-US" dirty="0" smtClean="0"/>
              <a:t>?(A)</a:t>
            </a:r>
            <a:r>
              <a:rPr lang="zh-TW" altLang="en-US" dirty="0" smtClean="0"/>
              <a:t>河漢清「且」淺，相去復幾許</a:t>
            </a:r>
            <a:r>
              <a:rPr lang="en-US" dirty="0" smtClean="0"/>
              <a:t>(B)</a:t>
            </a:r>
            <a:r>
              <a:rPr lang="zh-TW" altLang="en-US" dirty="0" smtClean="0"/>
              <a:t>漢兵死者過半，漢矢「且」盡</a:t>
            </a:r>
            <a:r>
              <a:rPr lang="en-US" dirty="0" smtClean="0"/>
              <a:t>(C)</a:t>
            </a:r>
            <a:r>
              <a:rPr lang="zh-TW" altLang="en-US" dirty="0" smtClean="0"/>
              <a:t>「且」有真人而後有真知</a:t>
            </a:r>
            <a:r>
              <a:rPr lang="en-US" dirty="0" smtClean="0"/>
              <a:t> (D)</a:t>
            </a:r>
            <a:r>
              <a:rPr lang="zh-TW" altLang="en-US" dirty="0" smtClean="0"/>
              <a:t>「且」吾所為者即難耳。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/>
          </a:bodyPr>
          <a:lstStyle/>
          <a:p>
            <a:pPr algn="l"/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430723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(</a:t>
            </a:r>
            <a:r>
              <a:rPr lang="en-US" sz="4000" dirty="0" smtClean="0">
                <a:solidFill>
                  <a:srgbClr val="FF0000"/>
                </a:solidFill>
              </a:rPr>
              <a:t>B</a:t>
            </a:r>
            <a:r>
              <a:rPr lang="en-US" sz="4000" dirty="0" smtClean="0"/>
              <a:t>)3.</a:t>
            </a:r>
            <a:r>
              <a:rPr lang="zh-TW" altLang="en-US" sz="4000" dirty="0" smtClean="0"/>
              <a:t>連接「教師的培養啟發很重要」「學生的鑽研苦幹也很緊」這兩句話的正確語詞是下列哪一個選項</a:t>
            </a:r>
            <a:r>
              <a:rPr lang="en-US" sz="4000" dirty="0" smtClean="0"/>
              <a:t>?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 </a:t>
            </a:r>
            <a:r>
              <a:rPr lang="en-US" sz="4000" dirty="0" smtClean="0"/>
              <a:t>(A)</a:t>
            </a:r>
            <a:r>
              <a:rPr lang="zh-TW" altLang="en-US" sz="4000" dirty="0" smtClean="0"/>
              <a:t>因為</a:t>
            </a:r>
            <a:r>
              <a:rPr lang="en-US" sz="4000" dirty="0" smtClean="0"/>
              <a:t>…</a:t>
            </a:r>
            <a:r>
              <a:rPr lang="zh-TW" altLang="en-US" sz="4000" dirty="0" smtClean="0"/>
              <a:t>，所以</a:t>
            </a:r>
            <a:r>
              <a:rPr lang="en-US" sz="4000" dirty="0" smtClean="0"/>
              <a:t>…</a:t>
            </a:r>
            <a:br>
              <a:rPr lang="en-US" sz="4000" dirty="0" smtClean="0"/>
            </a:br>
            <a:r>
              <a:rPr lang="en-US" sz="4000" dirty="0" smtClean="0"/>
              <a:t> (B)</a:t>
            </a:r>
            <a:r>
              <a:rPr lang="zh-TW" altLang="en-US" sz="4000" dirty="0" smtClean="0"/>
              <a:t>固然</a:t>
            </a:r>
            <a:r>
              <a:rPr lang="en-US" sz="4000" dirty="0" smtClean="0"/>
              <a:t>…</a:t>
            </a:r>
            <a:r>
              <a:rPr lang="zh-TW" altLang="en-US" sz="4000" dirty="0" smtClean="0"/>
              <a:t>，但是</a:t>
            </a:r>
            <a:r>
              <a:rPr lang="en-US" sz="4000" dirty="0" smtClean="0"/>
              <a:t>…</a:t>
            </a: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r>
              <a:rPr lang="en-US" sz="4000" dirty="0" smtClean="0"/>
              <a:t> (</a:t>
            </a:r>
            <a:r>
              <a:rPr lang="en-US" altLang="zh-TW" sz="4000" dirty="0" smtClean="0"/>
              <a:t>C</a:t>
            </a:r>
            <a:r>
              <a:rPr lang="en-US" sz="4000" dirty="0" smtClean="0"/>
              <a:t>)</a:t>
            </a:r>
            <a:r>
              <a:rPr lang="zh-TW" altLang="en-US" sz="4000" dirty="0" smtClean="0"/>
              <a:t>既然</a:t>
            </a:r>
            <a:r>
              <a:rPr lang="en-US" sz="4000" dirty="0" smtClean="0"/>
              <a:t>…</a:t>
            </a:r>
            <a:r>
              <a:rPr lang="zh-TW" altLang="en-US" sz="4000" dirty="0" smtClean="0"/>
              <a:t>，因此</a:t>
            </a:r>
            <a:r>
              <a:rPr lang="en-US" sz="4000" dirty="0" smtClean="0"/>
              <a:t>…</a:t>
            </a:r>
            <a:br>
              <a:rPr lang="en-US" sz="4000" dirty="0" smtClean="0"/>
            </a:br>
            <a:r>
              <a:rPr lang="en-US" sz="4000" dirty="0" smtClean="0"/>
              <a:t>  (D) </a:t>
            </a:r>
            <a:r>
              <a:rPr lang="zh-TW" altLang="en-US" sz="4000" dirty="0" smtClean="0"/>
              <a:t>即使</a:t>
            </a:r>
            <a:r>
              <a:rPr lang="en-US" sz="4000" dirty="0" smtClean="0"/>
              <a:t>…</a:t>
            </a:r>
            <a:r>
              <a:rPr lang="zh-TW" altLang="en-US" sz="4000" dirty="0" smtClean="0"/>
              <a:t>，然後</a:t>
            </a:r>
            <a:r>
              <a:rPr lang="en-US" sz="4000" dirty="0" smtClean="0"/>
              <a:t>…</a:t>
            </a:r>
            <a:endParaRPr lang="zh-TW" altLang="en-US" sz="40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4869160"/>
            <a:ext cx="6400800" cy="936104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何者正確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419175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(</a:t>
            </a:r>
            <a:r>
              <a:rPr lang="en-US" sz="4800" dirty="0" smtClean="0">
                <a:solidFill>
                  <a:srgbClr val="FF0000"/>
                </a:solidFill>
              </a:rPr>
              <a:t>A</a:t>
            </a:r>
            <a:r>
              <a:rPr lang="en-US" sz="4800" dirty="0" smtClean="0"/>
              <a:t>)4,</a:t>
            </a:r>
            <a:r>
              <a:rPr lang="zh-TW" altLang="en-US" sz="4800" dirty="0" smtClean="0"/>
              <a:t>辛棄疾＜西江月＞</a:t>
            </a:r>
            <a:r>
              <a:rPr lang="en-US" sz="4800" dirty="0" smtClean="0"/>
              <a:t>:</a:t>
            </a:r>
            <a:r>
              <a:rPr lang="zh-TW" altLang="en-US" sz="4400" dirty="0" smtClean="0"/>
              <a:t>「七八個星天外，兩三點雨山前。舊時茆店社林邊，路轉溪橋忽見。」有關視覺鋪排的順序，下列敘述何者正確</a:t>
            </a:r>
            <a:r>
              <a:rPr lang="en-US" sz="4400" dirty="0" smtClean="0"/>
              <a:t>? (A) </a:t>
            </a:r>
            <a:r>
              <a:rPr lang="zh-TW" altLang="en-US" sz="4400" dirty="0" smtClean="0"/>
              <a:t>由遠而近</a:t>
            </a:r>
            <a:r>
              <a:rPr lang="en-US" sz="4400" dirty="0" smtClean="0"/>
              <a:t>  (B) </a:t>
            </a:r>
            <a:r>
              <a:rPr lang="zh-TW" altLang="en-US" sz="4400" dirty="0" smtClean="0"/>
              <a:t>由大而小</a:t>
            </a:r>
            <a:r>
              <a:rPr lang="en-US" sz="4400" dirty="0" smtClean="0"/>
              <a:t> (C) </a:t>
            </a:r>
            <a:r>
              <a:rPr lang="zh-TW" altLang="en-US" sz="4400" dirty="0" smtClean="0"/>
              <a:t>由低而高</a:t>
            </a:r>
            <a:r>
              <a:rPr lang="en-US" sz="4400" dirty="0" smtClean="0"/>
              <a:t> (D) </a:t>
            </a:r>
            <a:r>
              <a:rPr lang="zh-TW" altLang="en-US" sz="4400" dirty="0" smtClean="0"/>
              <a:t>由內而外</a:t>
            </a:r>
            <a:endParaRPr lang="zh-TW" altLang="en-US" sz="4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157192"/>
            <a:ext cx="6400800" cy="64807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何者正確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268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2976" y="1142984"/>
            <a:ext cx="6858048" cy="4806296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 smtClean="0">
                <a:solidFill>
                  <a:srgbClr val="FF0000"/>
                </a:solidFill>
              </a:rPr>
              <a:t>B</a:t>
            </a:r>
            <a:r>
              <a:rPr lang="en-US" sz="4000" dirty="0" smtClean="0"/>
              <a:t>)5.</a:t>
            </a:r>
            <a:r>
              <a:rPr lang="zh-TW" altLang="en-US" sz="4000" dirty="0" smtClean="0"/>
              <a:t>歐陽脩</a:t>
            </a:r>
            <a:r>
              <a:rPr lang="en-US" altLang="zh-TW" sz="4000" dirty="0" smtClean="0"/>
              <a:t>〈</a:t>
            </a:r>
            <a:r>
              <a:rPr lang="zh-TW" altLang="en-US" sz="4000" dirty="0" smtClean="0"/>
              <a:t>生查子</a:t>
            </a:r>
            <a:r>
              <a:rPr lang="en-US" altLang="zh-TW" sz="4000" dirty="0" smtClean="0"/>
              <a:t>〉</a:t>
            </a:r>
            <a:r>
              <a:rPr lang="en-US" sz="4000" dirty="0" smtClean="0"/>
              <a:t>:</a:t>
            </a:r>
            <a:r>
              <a:rPr lang="zh-TW" altLang="en-US" sz="4000" dirty="0" smtClean="0"/>
              <a:t>「去年元夜時，花市燈如晝。月上柳梢頭，人約黃昏後。今年元夜時，月與燈依舊。不見去年人，淚濕春衫袖。」下列哪一個</a:t>
            </a:r>
            <a:r>
              <a:rPr lang="en-US" sz="4000" dirty="0" smtClean="0"/>
              <a:t>  </a:t>
            </a:r>
            <a:r>
              <a:rPr lang="zh-TW" altLang="en-US" sz="4000" dirty="0" smtClean="0"/>
              <a:t>選項非本 詞的作法</a:t>
            </a:r>
            <a:r>
              <a:rPr lang="en-US" sz="4000" dirty="0" smtClean="0"/>
              <a:t>?(A)</a:t>
            </a:r>
            <a:r>
              <a:rPr lang="zh-TW" altLang="en-US" sz="4000" dirty="0" smtClean="0"/>
              <a:t>先喜後悲</a:t>
            </a:r>
            <a:r>
              <a:rPr lang="en-US" sz="4000" dirty="0" smtClean="0"/>
              <a:t>(B)</a:t>
            </a:r>
            <a:r>
              <a:rPr lang="zh-TW" altLang="en-US" sz="4000" dirty="0" smtClean="0"/>
              <a:t>先總後分</a:t>
            </a:r>
            <a:r>
              <a:rPr lang="en-US" sz="4000" dirty="0" smtClean="0"/>
              <a:t>(C)</a:t>
            </a:r>
            <a:r>
              <a:rPr lang="zh-TW" altLang="en-US" sz="4000" dirty="0" smtClean="0"/>
              <a:t>一今一昔</a:t>
            </a:r>
            <a:r>
              <a:rPr lang="en-US" sz="4000" dirty="0" smtClean="0"/>
              <a:t>(D)</a:t>
            </a:r>
            <a:r>
              <a:rPr lang="zh-TW" altLang="en-US" sz="4000" dirty="0" smtClean="0"/>
              <a:t>一正一反。</a:t>
            </a: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31215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5448668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000" dirty="0" smtClean="0"/>
              <a:t>(</a:t>
            </a:r>
            <a:r>
              <a:rPr lang="en-US" sz="4000" dirty="0" smtClean="0">
                <a:solidFill>
                  <a:srgbClr val="FF0000"/>
                </a:solidFill>
              </a:rPr>
              <a:t>D</a:t>
            </a:r>
            <a:r>
              <a:rPr lang="en-US" sz="4000" dirty="0" smtClean="0"/>
              <a:t>)6.</a:t>
            </a:r>
            <a:r>
              <a:rPr lang="zh-TW" altLang="en-US" sz="4000" dirty="0" smtClean="0"/>
              <a:t>下列語句與「吃得苦中苦，方為人上人」含意最為接近的是哪一個選項</a:t>
            </a:r>
            <a:r>
              <a:rPr lang="en-US" sz="4000" dirty="0" smtClean="0"/>
              <a:t>?(A)</a:t>
            </a:r>
            <a:r>
              <a:rPr lang="zh-TW" altLang="en-US" sz="4000" dirty="0" smtClean="0"/>
              <a:t>不是猛龍不過江</a:t>
            </a:r>
            <a:r>
              <a:rPr lang="en-US" sz="4000" dirty="0" smtClean="0"/>
              <a:t>(B)</a:t>
            </a:r>
            <a:r>
              <a:rPr lang="zh-TW" altLang="en-US" sz="4000" dirty="0" smtClean="0"/>
              <a:t>不經一事，不長一智</a:t>
            </a:r>
            <a:r>
              <a:rPr lang="en-US" sz="4000" dirty="0" smtClean="0"/>
              <a:t>(C)</a:t>
            </a:r>
            <a:r>
              <a:rPr lang="zh-TW" altLang="en-US" sz="4000" dirty="0" smtClean="0"/>
              <a:t>不入虎穴，焉得虎子</a:t>
            </a:r>
            <a:r>
              <a:rPr lang="en-US" sz="4000" dirty="0" smtClean="0"/>
              <a:t>(D)</a:t>
            </a:r>
            <a:r>
              <a:rPr lang="zh-TW" altLang="en-US" sz="4000" dirty="0" smtClean="0"/>
              <a:t>不經一番寒徹骨，焉得梅花撲鼻香。</a:t>
            </a:r>
            <a:r>
              <a:rPr lang="zh-TW" altLang="en-US" sz="4800" dirty="0" smtClean="0"/>
              <a:t/>
            </a:r>
            <a:br>
              <a:rPr lang="zh-TW" altLang="en-US" sz="4800" dirty="0" smtClean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720080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241112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TW" sz="4800" dirty="0" smtClean="0"/>
              <a:t>7</a:t>
            </a:r>
            <a:br>
              <a:rPr lang="en-US" altLang="zh-TW" sz="4800" dirty="0" smtClean="0"/>
            </a:br>
            <a:r>
              <a:rPr lang="en-US" sz="4000" dirty="0" smtClean="0"/>
              <a:t>(</a:t>
            </a:r>
            <a:r>
              <a:rPr lang="en-US" sz="4000" dirty="0" smtClean="0">
                <a:solidFill>
                  <a:srgbClr val="FF0000"/>
                </a:solidFill>
              </a:rPr>
              <a:t>B</a:t>
            </a:r>
            <a:r>
              <a:rPr lang="en-US" sz="4000" dirty="0" smtClean="0"/>
              <a:t>)7.</a:t>
            </a:r>
            <a:r>
              <a:rPr lang="zh-TW" altLang="en-US" sz="4000" dirty="0" smtClean="0"/>
              <a:t>下列題辭不適合做為贈送醫界的是哪一個選項</a:t>
            </a:r>
            <a:r>
              <a:rPr lang="en-US" sz="4000" dirty="0" smtClean="0"/>
              <a:t>?(A)</a:t>
            </a:r>
            <a:r>
              <a:rPr lang="zh-TW" altLang="en-US" sz="4000" dirty="0" smtClean="0"/>
              <a:t>杏林春暖</a:t>
            </a:r>
            <a:r>
              <a:rPr lang="en-US" sz="4000" dirty="0" smtClean="0"/>
              <a:t>(B)</a:t>
            </a:r>
            <a:r>
              <a:rPr lang="zh-TW" altLang="en-US" sz="4000" dirty="0" smtClean="0"/>
              <a:t>杏壇之光</a:t>
            </a:r>
            <a:r>
              <a:rPr lang="en-US" sz="4000" dirty="0" smtClean="0"/>
              <a:t>(C)</a:t>
            </a:r>
            <a:r>
              <a:rPr lang="zh-TW" altLang="en-US" sz="4000" dirty="0" smtClean="0"/>
              <a:t>仁心仁術</a:t>
            </a:r>
            <a:r>
              <a:rPr lang="en-US" sz="4000" dirty="0" smtClean="0"/>
              <a:t>(D)</a:t>
            </a:r>
            <a:r>
              <a:rPr lang="zh-TW" altLang="en-US" sz="4000" dirty="0" smtClean="0"/>
              <a:t>華佗再世。</a:t>
            </a:r>
            <a:br>
              <a:rPr lang="zh-TW" altLang="en-US" sz="4000" dirty="0" smtClean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r>
              <a:rPr lang="en-US" altLang="zh-TW" sz="4800" dirty="0" smtClean="0"/>
              <a:t/>
            </a:r>
            <a:br>
              <a:rPr lang="en-US" altLang="zh-TW" sz="4800" dirty="0" smtClean="0"/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6400800" cy="792088"/>
          </a:xfrm>
        </p:spPr>
        <p:txBody>
          <a:bodyPr>
            <a:noAutofit/>
          </a:bodyPr>
          <a:lstStyle/>
          <a:p>
            <a:r>
              <a:rPr lang="zh-TW" altLang="en-US" sz="3200" dirty="0" smtClean="0">
                <a:solidFill>
                  <a:srgbClr val="FF0000"/>
                </a:solidFill>
              </a:rPr>
              <a:t>杏壇指的是教育界</a:t>
            </a:r>
            <a:endParaRPr lang="zh-TW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46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371600" y="980728"/>
            <a:ext cx="6400800" cy="4968552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(</a:t>
            </a:r>
            <a:r>
              <a:rPr lang="en-US" sz="4000" dirty="0" smtClean="0">
                <a:solidFill>
                  <a:srgbClr val="FF0000"/>
                </a:solidFill>
              </a:rPr>
              <a:t>B</a:t>
            </a:r>
            <a:r>
              <a:rPr lang="en-US" sz="4000" dirty="0" smtClean="0"/>
              <a:t>)8.</a:t>
            </a:r>
            <a:r>
              <a:rPr lang="zh-TW" altLang="en-US" sz="4000" dirty="0" smtClean="0"/>
              <a:t>柳宗元</a:t>
            </a:r>
            <a:r>
              <a:rPr lang="en-US" sz="4000" dirty="0" smtClean="0"/>
              <a:t>&lt;</a:t>
            </a:r>
            <a:r>
              <a:rPr lang="zh-TW" altLang="en-US" sz="4000" dirty="0" smtClean="0"/>
              <a:t>使得西山宴遊記</a:t>
            </a:r>
            <a:r>
              <a:rPr lang="en-US" sz="4000" dirty="0" smtClean="0"/>
              <a:t>&gt;:</a:t>
            </a:r>
            <a:r>
              <a:rPr lang="zh-TW" altLang="en-US" sz="4000" dirty="0" smtClean="0"/>
              <a:t>「自余為僇人，居是州，恆惴慄」下列有關「惴」</a:t>
            </a:r>
            <a:r>
              <a:rPr lang="en-US" sz="4000" dirty="0" smtClean="0"/>
              <a:t>     </a:t>
            </a:r>
            <a:r>
              <a:rPr lang="zh-TW" altLang="en-US" sz="4000" dirty="0" smtClean="0"/>
              <a:t>字音與字義，敘述完全正確的是哪一選項</a:t>
            </a:r>
            <a:r>
              <a:rPr lang="en-US" sz="4000" dirty="0" smtClean="0"/>
              <a:t>?(A)</a:t>
            </a:r>
            <a:r>
              <a:rPr lang="zh-TW" altLang="en-US" sz="4000" dirty="0" smtClean="0"/>
              <a:t>ㄗㄨㄟ</a:t>
            </a:r>
            <a:r>
              <a:rPr lang="en-US" sz="4000" dirty="0" smtClean="0"/>
              <a:t>ˋ</a:t>
            </a:r>
            <a:r>
              <a:rPr lang="zh-TW" altLang="en-US" sz="4000" dirty="0" smtClean="0"/>
              <a:t>茫茫然</a:t>
            </a:r>
            <a:r>
              <a:rPr lang="en-US" sz="4000" dirty="0" smtClean="0"/>
              <a:t>(B)</a:t>
            </a:r>
            <a:r>
              <a:rPr lang="zh-TW" altLang="en-US" sz="4000" dirty="0" smtClean="0"/>
              <a:t>ㄓㄨㄟ</a:t>
            </a:r>
            <a:r>
              <a:rPr lang="en-US" sz="4000" dirty="0" smtClean="0"/>
              <a:t>ˋ</a:t>
            </a:r>
            <a:r>
              <a:rPr lang="zh-TW" altLang="en-US" sz="4000" dirty="0" smtClean="0"/>
              <a:t>憂懼不安</a:t>
            </a:r>
            <a:r>
              <a:rPr lang="en-US" sz="4000" dirty="0" smtClean="0"/>
              <a:t>(C)</a:t>
            </a:r>
            <a:r>
              <a:rPr lang="zh-TW" altLang="en-US" sz="4000" dirty="0" smtClean="0"/>
              <a:t>ㄖㄨㄟ</a:t>
            </a:r>
            <a:r>
              <a:rPr lang="en-US" sz="4000" dirty="0" smtClean="0"/>
              <a:t>ˋ</a:t>
            </a:r>
            <a:r>
              <a:rPr lang="zh-TW" altLang="en-US" sz="4000" dirty="0" smtClean="0"/>
              <a:t>恐怖難安</a:t>
            </a:r>
            <a:r>
              <a:rPr lang="en-US" altLang="zh-TW" sz="4000" dirty="0" smtClean="0"/>
              <a:t/>
            </a:r>
            <a:br>
              <a:rPr lang="en-US" altLang="zh-TW" sz="4000" dirty="0" smtClean="0"/>
            </a:br>
            <a:r>
              <a:rPr lang="en-US" sz="4000" dirty="0" smtClean="0"/>
              <a:t>(D)</a:t>
            </a:r>
            <a:r>
              <a:rPr lang="zh-TW" altLang="en-US" sz="4000" dirty="0" smtClean="0"/>
              <a:t>ㄔㄨㄢ</a:t>
            </a:r>
            <a:r>
              <a:rPr lang="en-US" sz="4000" dirty="0" smtClean="0"/>
              <a:t>ˇ</a:t>
            </a:r>
            <a:r>
              <a:rPr lang="zh-TW" altLang="en-US" sz="4000" dirty="0" smtClean="0"/>
              <a:t>呼吸急促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6400800" cy="792088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何者有錯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8530824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時裝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1101</TotalTime>
  <Words>1697</Words>
  <Application>Microsoft Office PowerPoint</Application>
  <PresentationFormat>如螢幕大小 (4:3)</PresentationFormat>
  <Paragraphs>70</Paragraphs>
  <Slides>35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時裝</vt:lpstr>
      <vt:lpstr>距離教師檢定還剩187天</vt:lpstr>
      <vt:lpstr>01(B)1.下列敘述何者錯誤(A)易經是我國最早一部哲理之書(B)書經為我國最早一部史書(C)詩經為我國韻文之祖(D)孝經為十三經中字數最少者 </vt:lpstr>
      <vt:lpstr>(A)2.(1)日落畫橋西(2)迴舟路已迷(3)南蒲隨花去(4)暗香無覓處，正確的順序應為 (A)3241(B)1324 (C)3412(D)2143 </vt:lpstr>
      <vt:lpstr>(B)3.連接「教師的培養啟發很重要」「學生的鑽研苦幹也很緊」這兩句話的正確語詞是下列哪一個選項?  (A)因為…，所以…  (B)固然…，但是…  (C)既然…，因此…   (D) 即使…，然後…</vt:lpstr>
      <vt:lpstr>(A)4,辛棄疾＜西江月＞:「七八個星天外，兩三點雨山前。舊時茆店社林邊，路轉溪橋忽見。」有關視覺鋪排的順序，下列敘述何者正確? (A) 由遠而近  (B) 由大而小 (C) 由低而高 (D) 由內而外</vt:lpstr>
      <vt:lpstr>  (B)5.歐陽脩〈生查子〉:「去年元夜時，花市燈如晝。月上柳梢頭，人約黃昏後。今年元夜時，月與燈依舊。不見去年人，淚濕春衫袖。」下列哪一個  選項非本 詞的作法?(A)先喜後悲(B)先總後分(C)一今一昔(D)一正一反。 </vt:lpstr>
      <vt:lpstr>   (D)6.下列語句與「吃得苦中苦，方為人上人」含意最為接近的是哪一個選項?(A)不是猛龍不過江(B)不經一事，不長一智(C)不入虎穴，焉得虎子(D)不經一番寒徹骨，焉得梅花撲鼻香。  </vt:lpstr>
      <vt:lpstr>7 (B)7.下列題辭不適合做為贈送醫界的是哪一個選項?(A)杏林春暖(B)杏壇之光(C)仁心仁術(D)華佗再世。   </vt:lpstr>
      <vt:lpstr> (B)8.柳宗元&lt;使得西山宴遊記&gt;:「自余為僇人，居是州，恆惴慄」下列有關「惴」     字音與字義，敘述完全正確的是哪一選項?(A)ㄗㄨㄟˋ茫茫然(B)ㄓㄨㄟˋ憂懼不安(C)ㄖㄨㄟˋ恐怖難安 (D)ㄔㄨㄢˇ呼吸急促</vt:lpstr>
      <vt:lpstr>9 (C)9.下列四組成語，用字完全正確的是哪一個選項?(A)川流不息/病入膏盲/通霄達旦(B)鬼計多端/草管人命/風靡一時(C)鞠躬盡瘁/弄巧成拙/好高鶩遠(D)聲名狼藉/鬼鬼祟祟/指高氣揚。</vt:lpstr>
      <vt:lpstr> (D)10.下列何者文字起源距現代年代最久(A) 孔壁古文(B)籀文 (C)隸書 (D)金文。   </vt:lpstr>
      <vt:lpstr>(A)11.大華利用網路上的(A)琵琶、鐵衣(鐵片所做的戰衣,即“鐵甲”)(B)荊扉(用荊條編成的柴門。)、墟里(村落。)[屬於田園詩] (C)瓊樓(瓊樓玉宇:指月中宮殿，仙界樓臺。也形容富麗堂皇的建築物。)、綺窗(雕飾精美的窗子。)[屬於閨怨詩 ] (D)黌宮(ㄏㄨㄥˊ ㄍㄨㄥ = 學校)、角樓(城上小樓。供瞭望防守用)</vt:lpstr>
      <vt:lpstr>(C)12.下列文句，未使用譬喻修辭的是哪一個選項?(A)雨中，我是垂死的詠者(B)我們一個像夏天，一個像秋天(C)我住長江頭，君住長江尾(D)你是天上的月，我是那月邊的寒星。 </vt:lpstr>
      <vt:lpstr>13 (B)13.「銀水思源」和「江海源於細流」，前後兩句裡的「源」字，詞性分別是下列哪一選項?(A)動詞、名詞(B)名詞、動詞(C)皆為名詞(D)皆為動詞。  </vt:lpstr>
      <vt:lpstr>(B)14.國家的「家」，最後一畫為(A)波 (B)磔 (C)側 (D)勒。   </vt:lpstr>
      <vt:lpstr>14 永字八法 1側2勒3努4趯ㄊㄧˋ 5策6掠(波)7啄8磔ㄓㄜˊ                  </vt:lpstr>
      <vt:lpstr>(B)15.某一對句上聯為「座中醉客延醒客」則最為適當的下聯是哪一個選項?(A)「關塞蕭條行路難」(B)江上晴雲雜雨雲-(C)「三更燈火五更雞」(D)江湖夜雨十年燈</vt:lpstr>
      <vt:lpstr>(C)16.某甲在寫給某乙的書信中，請安語用的是「敬請 金安」。就某甲而言，某乙的身份是下列哪一個選項?(A)兄弟(B)老師(C)父親(D)上司。 </vt:lpstr>
      <vt:lpstr>(D)17下列題辭使用正確的是哪一選項？(A)五世其昌/祝賀新婚(B)屏雀中選/祝賀遷居(C)杏壇之光/祝賀醫院開業(D)椿萱並茂/祝賀雙壽。 </vt:lpstr>
      <vt:lpstr>(C)18.蘇洵&lt;六國論&gt;:「六國破滅，非兵不利，戰不善」句中「兵」的意義和下列何者相同?(A)「兵」荒馬亂(B)起視四鏡，而秦「兵」又至矣(C)兵刃既接，棄甲曳「兵」而走(D)故燕雖小國而後亡，斯用「兵」之效也。</vt:lpstr>
      <vt:lpstr>(B)19.台灣的現代文學作家，如賴如、楊逵等人的小說作品風格較近於哪一個選項? (A)田園隱逸 (B)社會寫實 (C)浪漫想像 (D)神鬼傳記。               </vt:lpstr>
      <vt:lpstr>(D)20.陶淵明&lt;桃花源記&gt;一文，許多人和梁啟超一樣，把桃花源視為虛擬的「烏托邦」。以下引述的四段文字最能證明它是虛擬的? (D)太守即遣人隨其往，尋像所誌，遂迷不復的路。</vt:lpstr>
      <vt:lpstr>(A)21.「己所不欲，勿施於人」這一段文句的含意，和下列哪一句的意義不相近?(A)自助助人(B)將心比心(C)推己及人(D)設身處地。 </vt:lpstr>
      <vt:lpstr>(C)22.「驛外斷橋邊，寂寞開無王，己是黃昏獨自愁，更著風和雨。無意苦爭春，一任群芳妒。零落成泥碾作塵，只有香如故。」本詞歌詠的對象是哪一個選項? (A)菊花(B)蓮花(C)梅花(D)牡丹花</vt:lpstr>
      <vt:lpstr>「無意苦爭春，一任群芳妒」 梅花在冬天綻放，無意和百花群芳爭奪春天的氣息，春天來臨的時候就任它們逕自相妒 </vt:lpstr>
      <vt:lpstr>(C)23.「有人折我以遺所思，友人借我繫住征人瘦馬。沒有淚、也沒有笑，只有守了千年的沉默。年年，我青青若此。」文中的「我」指的是什麼? (A)草 (B)木樁 (C) 樹(D) 井欄 </vt:lpstr>
      <vt:lpstr>(B)24.下列節目若一時間先後順序排列，哪一個選項是正的?(甲)臘日12/8；(乙)上元；(丙)重陽；(丁)端陽。(A)(甲)(丁)(乙)(丙)(B)(乙)(丁)(丙)(甲)(C)(丙)(甲)(丁)(乙)(D)(丁)(丙)(乙)(甲) </vt:lpstr>
      <vt:lpstr>(C)25.下列有關稱謂用語，哪一個選項有誤? (A)稱自己已歿的父親為「先考」(B)稱他人父子為「賢喬梓」 (C)稱自己教導的學生為「受業」(D)稱世交晚輩為「世兄」。</vt:lpstr>
      <vt:lpstr>(D)26.王維詩；「遙知兄弟登高處，遍插茱萸少一人」，此詩應敘述下列哪一個節目?(A)清明(B)端午(C)七夕(D)重陽 </vt:lpstr>
      <vt:lpstr>(A)27.李同學請老師推薦寒假課外讀物，他喜歡閱讀情節曲折，人物豪邁的古典神話小說，那麼，老師宜推薦下列何書？(A)《水滸傳》(B)《紅樓夢》(C)《儒林外史》(D)《老殘遊記》。</vt:lpstr>
      <vt:lpstr>(C)28.有關年齡的敘述，依照由小而大的排序，正確的是哪一個選項?(甲)弱冠 (乙)荳蔻 (丙)垂髫(丁)花信。(A)(甲)(丁)(乙)(丙)(B)(乙)(甲)(丁)       (丙)(C)(丙)(乙)(甲)(丁) (D) (丁) (甲) (丙) (乙)。</vt:lpstr>
      <vt:lpstr>始齔之年：小孩子到換齒年齡，約七、八歲 荳蔻年華：未成年的女子，十三歲。 及笄之年：古女子15歲許婚便束髮加笄，表成年。二八年華：又稱「碧玉年華」，女子十六歲。 破瓜之年：女子十六歲。 花信年華：女人二十四歲。 弱冠：男子成年(男子二十歲行冠禮，表示成年)。 強仕之年、不惑之年：四十歲。 花甲之年：六十歲。 耆宿、耆老：老年人（耆：六十歲以上的老人）。 古稀之年：七十歲。 耄耋之年：老年人（七十歲以上的老人) </vt:lpstr>
      <vt:lpstr>(D)29.下列成語的結構形式與「深謀遠慮」相同的是哪一個選項?(A)扣盤捫燭(B)情投意合(C)木雕泥塑(D)蠶食鯨吞 </vt:lpstr>
      <vt:lpstr>(B)30.作為虛字用的「且」字，其義甚廣，下列文句中「且」字的意義為「即將」的是哪一個選項?(A)河漢清「且」淺，相去復幾許(B)漢兵死者過半，漢矢「且」盡(C)「且」有真人而後有真知 (D)「且」吾所為者即難耳。</vt:lpstr>
      <vt:lpstr>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正確認字比賽</dc:title>
  <dc:creator>user</dc:creator>
  <cp:lastModifiedBy>LEE</cp:lastModifiedBy>
  <cp:revision>23</cp:revision>
  <dcterms:created xsi:type="dcterms:W3CDTF">2013-04-02T05:08:04Z</dcterms:created>
  <dcterms:modified xsi:type="dcterms:W3CDTF">2017-08-28T05:37:53Z</dcterms:modified>
</cp:coreProperties>
</file>